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4"/>
  </p:notesMasterIdLst>
  <p:sldIdLst>
    <p:sldId id="256" r:id="rId2"/>
    <p:sldId id="360" r:id="rId3"/>
    <p:sldId id="338" r:id="rId4"/>
    <p:sldId id="361" r:id="rId5"/>
    <p:sldId id="344" r:id="rId6"/>
    <p:sldId id="330" r:id="rId7"/>
    <p:sldId id="324" r:id="rId8"/>
    <p:sldId id="319" r:id="rId9"/>
    <p:sldId id="353" r:id="rId10"/>
    <p:sldId id="355" r:id="rId11"/>
    <p:sldId id="328" r:id="rId12"/>
    <p:sldId id="332" r:id="rId13"/>
    <p:sldId id="336" r:id="rId14"/>
    <p:sldId id="339" r:id="rId15"/>
    <p:sldId id="316" r:id="rId16"/>
    <p:sldId id="312" r:id="rId17"/>
    <p:sldId id="273" r:id="rId18"/>
    <p:sldId id="359" r:id="rId19"/>
    <p:sldId id="348" r:id="rId20"/>
    <p:sldId id="356" r:id="rId21"/>
    <p:sldId id="354" r:id="rId22"/>
    <p:sldId id="335" r:id="rId23"/>
    <p:sldId id="349" r:id="rId24"/>
    <p:sldId id="351" r:id="rId25"/>
    <p:sldId id="352" r:id="rId26"/>
    <p:sldId id="350" r:id="rId27"/>
    <p:sldId id="327" r:id="rId28"/>
    <p:sldId id="322" r:id="rId29"/>
    <p:sldId id="345" r:id="rId30"/>
    <p:sldId id="347" r:id="rId31"/>
    <p:sldId id="362" r:id="rId32"/>
    <p:sldId id="34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9900"/>
    <a:srgbClr val="00C85A"/>
    <a:srgbClr val="3FBFFF"/>
    <a:srgbClr val="008FD6"/>
    <a:srgbClr val="666633"/>
    <a:srgbClr val="004B70"/>
    <a:srgbClr val="004364"/>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3391" autoAdjust="0"/>
  </p:normalViewPr>
  <p:slideViewPr>
    <p:cSldViewPr snapToGrid="0">
      <p:cViewPr>
        <p:scale>
          <a:sx n="100" d="100"/>
          <a:sy n="100" d="100"/>
        </p:scale>
        <p:origin x="534" y="-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44A4D6E5-5922-483C-8C4A-4AB370FDE9DB}">
      <dgm:prSet phldrT="[Tekst]"/>
      <dgm:spPr>
        <a:solidFill>
          <a:schemeClr val="accent6">
            <a:lumMod val="75000"/>
          </a:schemeClr>
        </a:solidFill>
      </dgm:spPr>
      <dgm:t>
        <a:bodyPr/>
        <a:lstStyle/>
        <a:p>
          <a:r>
            <a:rPr lang="nl-NL" dirty="0"/>
            <a:t>Volumes/Schijf</a:t>
          </a:r>
        </a:p>
      </dgm:t>
    </dgm:pt>
    <dgm:pt modelId="{F89AD8CB-26E4-40AF-B11F-1C6A89D79BEB}" type="parTrans" cxnId="{A26D23FD-19F9-4037-9198-C52EDC9846ED}">
      <dgm:prSet/>
      <dgm:spPr/>
      <dgm:t>
        <a:bodyPr/>
        <a:lstStyle/>
        <a:p>
          <a:endParaRPr lang="nl-NL"/>
        </a:p>
      </dgm:t>
    </dgm:pt>
    <dgm:pt modelId="{28D9BE2D-7CF8-49C2-AB8C-16592B1EF8B3}" type="sibTrans" cxnId="{A26D23FD-19F9-4037-9198-C52EDC9846ED}">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4CC31F32-BAAF-4315-AFB6-D59B29072D28}" type="pres">
      <dgm:prSet presAssocID="{44A4D6E5-5922-483C-8C4A-4AB370FDE9DB}" presName="vertOne" presStyleCnt="0"/>
      <dgm:spPr/>
    </dgm:pt>
    <dgm:pt modelId="{24EE9070-7473-4CA0-A655-AF8B52847378}" type="pres">
      <dgm:prSet presAssocID="{44A4D6E5-5922-483C-8C4A-4AB370FDE9DB}" presName="txOne" presStyleLbl="node0" presStyleIdx="0" presStyleCnt="1">
        <dgm:presLayoutVars>
          <dgm:chPref val="3"/>
        </dgm:presLayoutVars>
      </dgm:prSet>
      <dgm:spPr/>
    </dgm:pt>
    <dgm:pt modelId="{4B70B9CF-C136-4D49-880C-A1F48EB6A446}" type="pres">
      <dgm:prSet presAssocID="{44A4D6E5-5922-483C-8C4A-4AB370FDE9DB}" presName="parTransOne" presStyleCnt="0"/>
      <dgm:spPr/>
    </dgm:pt>
    <dgm:pt modelId="{80955A26-0A52-4BF2-9679-BBD5E6A8834D}" type="pres">
      <dgm:prSet presAssocID="{44A4D6E5-5922-483C-8C4A-4AB370FDE9DB}" presName="horzOne" presStyleCnt="0"/>
      <dgm:spPr/>
    </dgm:pt>
    <dgm:pt modelId="{25D71732-865A-4077-AEF0-B25FD67FA80D}" type="pres">
      <dgm:prSet presAssocID="{3646511F-225E-4699-8A7C-DD4188B6E46E}" presName="vertTwo" presStyleCnt="0"/>
      <dgm:spPr/>
    </dgm:pt>
    <dgm:pt modelId="{AF5B4566-6C69-420F-8E17-84901F59A0C1}" type="pres">
      <dgm:prSet presAssocID="{3646511F-225E-4699-8A7C-DD4188B6E46E}" presName="txTwo" presStyleLbl="node2" presStyleIdx="0" presStyleCnt="1">
        <dgm:presLayoutVars>
          <dgm:chPref val="3"/>
        </dgm:presLayoutVars>
      </dgm:prSet>
      <dgm:spPr/>
    </dgm:pt>
    <dgm:pt modelId="{D9F11B6C-31FA-49E6-B131-32E663C75BE9}" type="pres">
      <dgm:prSet presAssocID="{3646511F-225E-4699-8A7C-DD4188B6E46E}" presName="parTransTwo" presStyleCnt="0"/>
      <dgm:spPr/>
    </dgm:pt>
    <dgm:pt modelId="{90558B78-3576-4991-B3B7-E9AF115C27DC}" type="pres">
      <dgm:prSet presAssocID="{3646511F-225E-4699-8A7C-DD4188B6E46E}" presName="horzTwo" presStyleCnt="0"/>
      <dgm:spPr/>
    </dgm:pt>
    <dgm:pt modelId="{B255B42F-45B1-4538-96E6-118EB769E088}" type="pres">
      <dgm:prSet presAssocID="{80D12649-737C-4E1F-8F7E-5F7FE8C451C0}" presName="vertThree" presStyleCnt="0"/>
      <dgm:spPr/>
    </dgm:pt>
    <dgm:pt modelId="{104A3D52-35C3-4FE7-883A-47F110A09E88}" type="pres">
      <dgm:prSet presAssocID="{80D12649-737C-4E1F-8F7E-5F7FE8C451C0}" presName="txThree" presStyleLbl="node3" presStyleIdx="0" presStyleCnt="1">
        <dgm:presLayoutVars>
          <dgm:chPref val="3"/>
        </dgm:presLayoutVars>
      </dgm:prSet>
      <dgm:spPr/>
    </dgm:pt>
    <dgm:pt modelId="{A8A719CC-BE90-443B-B314-4A50AF554C69}" type="pres">
      <dgm:prSet presAssocID="{80D12649-737C-4E1F-8F7E-5F7FE8C451C0}" presName="parTransThree" presStyleCnt="0"/>
      <dgm:spPr/>
    </dgm:pt>
    <dgm:pt modelId="{6763F840-F5A6-415D-A5BD-D46F1EB0B35B}" type="pres">
      <dgm:prSet presAssocID="{80D12649-737C-4E1F-8F7E-5F7FE8C451C0}" presName="horzThree" presStyleCnt="0"/>
      <dgm:spPr/>
    </dgm:pt>
    <dgm:pt modelId="{A5BE61E4-E348-4E56-8C6F-DE699E62666C}" type="pres">
      <dgm:prSet presAssocID="{7A777AF8-0DD3-4EEA-8203-A339D4CFFF48}" presName="vertFour" presStyleCnt="0">
        <dgm:presLayoutVars>
          <dgm:chPref val="3"/>
        </dgm:presLayoutVars>
      </dgm:prSet>
      <dgm:spPr/>
    </dgm:pt>
    <dgm:pt modelId="{59AEDF8F-2C84-4549-9417-0FE9E5EBF28A}" type="pres">
      <dgm:prSet presAssocID="{7A777AF8-0DD3-4EEA-8203-A339D4CFFF48}" presName="txFour" presStyleLbl="node4" presStyleIdx="0" presStyleCnt="3">
        <dgm:presLayoutVars>
          <dgm:chPref val="3"/>
        </dgm:presLayoutVars>
      </dgm:prSet>
      <dgm:spPr/>
    </dgm:pt>
    <dgm:pt modelId="{B8A2BF03-8A90-4894-BE94-C54DA17F728B}" type="pres">
      <dgm:prSet presAssocID="{7A777AF8-0DD3-4EEA-8203-A339D4CFFF48}" presName="parTransFour" presStyleCnt="0"/>
      <dgm:spPr/>
    </dgm:pt>
    <dgm:pt modelId="{120155F2-64F2-420A-897D-B71FB93D28BF}" type="pres">
      <dgm:prSet presAssocID="{7A777AF8-0DD3-4EEA-8203-A339D4CFFF48}" presName="horzFour"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1" presStyleCnt="3">
        <dgm:presLayoutVars>
          <dgm:chPref val="3"/>
        </dgm:presLayoutVars>
      </dgm:prSet>
      <dgm:spPr/>
    </dgm:pt>
    <dgm:pt modelId="{8723809F-2C40-4AB7-BCA1-5B56877FF8DC}"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2" presStyleCnt="3"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B6DC7617-2B99-4844-87C7-8D3484142D47}" type="presOf" srcId="{18304613-D712-4339-9E6C-96DB26F563BE}" destId="{5E4BE1D2-4515-45C0-BC28-D177710B70CF}" srcOrd="0" destOrd="0" presId="urn:microsoft.com/office/officeart/2005/8/layout/hierarchy4"/>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B2517070-E5C0-4002-B18F-05246A3A28AC}" type="presOf" srcId="{80D12649-737C-4E1F-8F7E-5F7FE8C451C0}" destId="{104A3D52-35C3-4FE7-883A-47F110A09E88}"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44A4D6E5-5922-483C-8C4A-4AB370FDE9DB}"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318ED89F-F5B2-48DC-8A5D-577C9EB455C3}" type="presOf" srcId="{3646511F-225E-4699-8A7C-DD4188B6E46E}" destId="{AF5B4566-6C69-420F-8E17-84901F59A0C1}" srcOrd="0" destOrd="0" presId="urn:microsoft.com/office/officeart/2005/8/layout/hierarchy4"/>
    <dgm:cxn modelId="{9BADEABC-5DFF-4CD9-8D3F-00918167873F}" type="presOf" srcId="{EC58C9A5-A136-46CA-A99C-F8506D5FAA3A}" destId="{5F027DE5-F3AA-4D86-BC21-FAAEB0005D50}" srcOrd="0" destOrd="0" presId="urn:microsoft.com/office/officeart/2005/8/layout/hierarchy4"/>
    <dgm:cxn modelId="{BFB930DB-5143-4DDC-BF39-64C5DB3A1E98}" type="presOf" srcId="{7A777AF8-0DD3-4EEA-8203-A339D4CFFF48}" destId="{59AEDF8F-2C84-4549-9417-0FE9E5EBF28A}" srcOrd="0" destOrd="0" presId="urn:microsoft.com/office/officeart/2005/8/layout/hierarchy4"/>
    <dgm:cxn modelId="{502F73E1-EF7C-4D09-B2E9-8751F02B8F87}" type="presOf" srcId="{44A4D6E5-5922-483C-8C4A-4AB370FDE9DB}" destId="{24EE9070-7473-4CA0-A655-AF8B52847378}" srcOrd="0" destOrd="0" presId="urn:microsoft.com/office/officeart/2005/8/layout/hierarchy4"/>
    <dgm:cxn modelId="{A26D23FD-19F9-4037-9198-C52EDC9846ED}" srcId="{CDB5C7F0-A522-4B1E-9275-8726593366D4}" destId="{44A4D6E5-5922-483C-8C4A-4AB370FDE9DB}" srcOrd="0" destOrd="0" parTransId="{F89AD8CB-26E4-40AF-B11F-1C6A89D79BEB}" sibTransId="{28D9BE2D-7CF8-49C2-AB8C-16592B1EF8B3}"/>
    <dgm:cxn modelId="{8CB4D761-532C-4517-88BD-08971CC275C5}" type="presParOf" srcId="{C41E49E2-775E-4478-8936-8C0C0EBE3D3E}" destId="{4CC31F32-BAAF-4315-AFB6-D59B29072D28}" srcOrd="0" destOrd="0" presId="urn:microsoft.com/office/officeart/2005/8/layout/hierarchy4"/>
    <dgm:cxn modelId="{3186A2E9-AAD6-4DE0-88B7-271597BD7ECD}" type="presParOf" srcId="{4CC31F32-BAAF-4315-AFB6-D59B29072D28}" destId="{24EE9070-7473-4CA0-A655-AF8B52847378}" srcOrd="0" destOrd="0" presId="urn:microsoft.com/office/officeart/2005/8/layout/hierarchy4"/>
    <dgm:cxn modelId="{8AD1332D-7264-49D2-95B7-F5DE07A17547}" type="presParOf" srcId="{4CC31F32-BAAF-4315-AFB6-D59B29072D28}" destId="{4B70B9CF-C136-4D49-880C-A1F48EB6A446}" srcOrd="1" destOrd="0" presId="urn:microsoft.com/office/officeart/2005/8/layout/hierarchy4"/>
    <dgm:cxn modelId="{E6DAC3F5-DA5B-4DB3-8C22-9B6883EB99FC}" type="presParOf" srcId="{4CC31F32-BAAF-4315-AFB6-D59B29072D28}" destId="{80955A26-0A52-4BF2-9679-BBD5E6A8834D}" srcOrd="2" destOrd="0" presId="urn:microsoft.com/office/officeart/2005/8/layout/hierarchy4"/>
    <dgm:cxn modelId="{472ABD17-B87A-4245-AA13-CFAA09CD55A0}" type="presParOf" srcId="{80955A26-0A52-4BF2-9679-BBD5E6A8834D}" destId="{25D71732-865A-4077-AEF0-B25FD67FA80D}" srcOrd="0" destOrd="0" presId="urn:microsoft.com/office/officeart/2005/8/layout/hierarchy4"/>
    <dgm:cxn modelId="{86D25F9A-EAF4-4A06-9FD2-D0B05C0443F8}" type="presParOf" srcId="{25D71732-865A-4077-AEF0-B25FD67FA80D}" destId="{AF5B4566-6C69-420F-8E17-84901F59A0C1}" srcOrd="0" destOrd="0" presId="urn:microsoft.com/office/officeart/2005/8/layout/hierarchy4"/>
    <dgm:cxn modelId="{49E8729B-28A1-4C27-A11E-3E7B696B8EC5}" type="presParOf" srcId="{25D71732-865A-4077-AEF0-B25FD67FA80D}" destId="{D9F11B6C-31FA-49E6-B131-32E663C75BE9}" srcOrd="1" destOrd="0" presId="urn:microsoft.com/office/officeart/2005/8/layout/hierarchy4"/>
    <dgm:cxn modelId="{A95FFD0F-CA5B-421A-9FA9-9116D0C92E11}" type="presParOf" srcId="{25D71732-865A-4077-AEF0-B25FD67FA80D}" destId="{90558B78-3576-4991-B3B7-E9AF115C27DC}" srcOrd="2" destOrd="0" presId="urn:microsoft.com/office/officeart/2005/8/layout/hierarchy4"/>
    <dgm:cxn modelId="{930F30DC-8F16-4817-80C0-928D9C9FAA7E}" type="presParOf" srcId="{90558B78-3576-4991-B3B7-E9AF115C27DC}" destId="{B255B42F-45B1-4538-96E6-118EB769E088}" srcOrd="0" destOrd="0" presId="urn:microsoft.com/office/officeart/2005/8/layout/hierarchy4"/>
    <dgm:cxn modelId="{1D32CCC1-C3FB-452D-9468-A5E984E7E003}" type="presParOf" srcId="{B255B42F-45B1-4538-96E6-118EB769E088}" destId="{104A3D52-35C3-4FE7-883A-47F110A09E88}" srcOrd="0" destOrd="0" presId="urn:microsoft.com/office/officeart/2005/8/layout/hierarchy4"/>
    <dgm:cxn modelId="{1FC60559-63DB-4A05-9456-A6176C0C4355}" type="presParOf" srcId="{B255B42F-45B1-4538-96E6-118EB769E088}" destId="{A8A719CC-BE90-443B-B314-4A50AF554C69}" srcOrd="1" destOrd="0" presId="urn:microsoft.com/office/officeart/2005/8/layout/hierarchy4"/>
    <dgm:cxn modelId="{8254741B-AFF9-4A50-AB38-787F599B8D80}" type="presParOf" srcId="{B255B42F-45B1-4538-96E6-118EB769E088}" destId="{6763F840-F5A6-415D-A5BD-D46F1EB0B35B}" srcOrd="2" destOrd="0" presId="urn:microsoft.com/office/officeart/2005/8/layout/hierarchy4"/>
    <dgm:cxn modelId="{DBF6424B-5027-456F-8136-936452577FF0}" type="presParOf" srcId="{6763F840-F5A6-415D-A5BD-D46F1EB0B35B}" destId="{A5BE61E4-E348-4E56-8C6F-DE699E62666C}" srcOrd="0" destOrd="0" presId="urn:microsoft.com/office/officeart/2005/8/layout/hierarchy4"/>
    <dgm:cxn modelId="{BCFD0C23-5608-41CF-9582-954679ABCC7B}" type="presParOf" srcId="{A5BE61E4-E348-4E56-8C6F-DE699E62666C}" destId="{59AEDF8F-2C84-4549-9417-0FE9E5EBF28A}" srcOrd="0" destOrd="0" presId="urn:microsoft.com/office/officeart/2005/8/layout/hierarchy4"/>
    <dgm:cxn modelId="{BBB35145-30CC-4710-8FD6-7F26E40A58FA}" type="presParOf" srcId="{A5BE61E4-E348-4E56-8C6F-DE699E62666C}" destId="{B8A2BF03-8A90-4894-BE94-C54DA17F728B}" srcOrd="1" destOrd="0" presId="urn:microsoft.com/office/officeart/2005/8/layout/hierarchy4"/>
    <dgm:cxn modelId="{8153B8B6-D558-4740-9802-39A0C84B7A07}" type="presParOf" srcId="{A5BE61E4-E348-4E56-8C6F-DE699E62666C}" destId="{120155F2-64F2-420A-897D-B71FB93D28BF}" srcOrd="2" destOrd="0" presId="urn:microsoft.com/office/officeart/2005/8/layout/hierarchy4"/>
    <dgm:cxn modelId="{E3F27BB7-4FC5-47DE-B06E-3E358107D156}" type="presParOf" srcId="{120155F2-64F2-420A-897D-B71FB93D28BF}" destId="{32AF604F-888A-425E-8BD4-E49B3C3F0B01}" srcOrd="0" destOrd="0" presId="urn:microsoft.com/office/officeart/2005/8/layout/hierarchy4"/>
    <dgm:cxn modelId="{E22EADF2-5E75-477D-A457-E352B768A81E}" type="presParOf" srcId="{32AF604F-888A-425E-8BD4-E49B3C3F0B01}" destId="{5F027DE5-F3AA-4D86-BC21-FAAEB0005D50}" srcOrd="0" destOrd="0" presId="urn:microsoft.com/office/officeart/2005/8/layout/hierarchy4"/>
    <dgm:cxn modelId="{78C5D253-82EA-45DC-A9EF-4980B2EC398F}" type="presParOf" srcId="{32AF604F-888A-425E-8BD4-E49B3C3F0B01}" destId="{8723809F-2C40-4AB7-BCA1-5B56877FF8DC}" srcOrd="1" destOrd="0" presId="urn:microsoft.com/office/officeart/2005/8/layout/hierarchy4"/>
    <dgm:cxn modelId="{0F70FD39-0990-495C-907F-1AF76F6542B4}" type="presParOf" srcId="{32AF604F-888A-425E-8BD4-E49B3C3F0B01}" destId="{73D12829-C2C5-44D2-AB2D-CB8B63CB68D3}" srcOrd="2" destOrd="0" presId="urn:microsoft.com/office/officeart/2005/8/layout/hierarchy4"/>
    <dgm:cxn modelId="{94FDAE45-60E2-4344-B85D-43ADDC7AF4F3}" type="presParOf" srcId="{73D12829-C2C5-44D2-AB2D-CB8B63CB68D3}" destId="{98DDB584-B48E-408A-A69D-BE92814F5B8B}" srcOrd="0" destOrd="0" presId="urn:microsoft.com/office/officeart/2005/8/layout/hierarchy4"/>
    <dgm:cxn modelId="{1D199377-F6BB-4145-B5F9-B6CD591AD789}" type="presParOf" srcId="{98DDB584-B48E-408A-A69D-BE92814F5B8B}" destId="{5E4BE1D2-4515-45C0-BC28-D177710B70CF}" srcOrd="0" destOrd="0" presId="urn:microsoft.com/office/officeart/2005/8/layout/hierarchy4"/>
    <dgm:cxn modelId="{7E72CAF8-43B3-40E9-97D7-4882F05B4B41}"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52186"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nl-NL" dirty="0"/>
            <a:t>Web container/Application server</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nl-NL" dirty="0"/>
            <a:t>Docker / OS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25F922E-1C5F-4F85-8834-6E28DF423B96}">
      <dgm:prSet phldrT="[Tekst]"/>
      <dgm:spPr>
        <a:solidFill>
          <a:schemeClr val="tx2">
            <a:lumMod val="50000"/>
          </a:schemeClr>
        </a:solidFill>
      </dgm:spPr>
      <dgm:t>
        <a:bodyPr/>
        <a:lstStyle/>
        <a:p>
          <a:r>
            <a:rPr lang="nl-NL" dirty="0"/>
            <a:t>VM</a:t>
          </a:r>
        </a:p>
      </dgm:t>
    </dgm:pt>
    <dgm:pt modelId="{797BA701-575C-4354-8D3D-15D3F6A079B7}" type="parTrans" cxnId="{445F8A66-52CF-46DA-BEE6-EEC100156139}">
      <dgm:prSet/>
      <dgm:spPr/>
      <dgm:t>
        <a:bodyPr/>
        <a:lstStyle/>
        <a:p>
          <a:endParaRPr lang="nl-NL"/>
        </a:p>
      </dgm:t>
    </dgm:pt>
    <dgm:pt modelId="{FEF931F6-0054-473F-907A-E7FD46064148}" type="sibTrans" cxnId="{445F8A66-52CF-46DA-BEE6-EEC10015613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66AE9358-DD9D-4F70-AF09-F7D5461461AA}" type="pres">
      <dgm:prSet presAssocID="{7A777AF8-0DD3-4EEA-8203-A339D4CFFF48}" presName="parTransTwo" presStyleCnt="0"/>
      <dgm:spPr/>
    </dgm:pt>
    <dgm:pt modelId="{1BE058E2-28D4-4A36-B53A-590AF4662A0A}" type="pres">
      <dgm:prSet presAssocID="{7A777AF8-0DD3-4EEA-8203-A339D4CFFF48}" presName="horzTwo" presStyleCnt="0"/>
      <dgm:spPr/>
    </dgm:pt>
    <dgm:pt modelId="{AC7057BA-9D0B-429A-978E-6357C10BF47D}" type="pres">
      <dgm:prSet presAssocID="{EC58C9A5-A136-46CA-A99C-F8506D5FAA3A}" presName="vertThree" presStyleCnt="0"/>
      <dgm:spPr/>
    </dgm:pt>
    <dgm:pt modelId="{EEF05AFB-77CF-487F-9FF1-A65D08B97EE4}" type="pres">
      <dgm:prSet presAssocID="{EC58C9A5-A136-46CA-A99C-F8506D5FAA3A}" presName="txThree" presStyleLbl="node3" presStyleIdx="0" presStyleCnt="1" custLinFactNeighborX="205">
        <dgm:presLayoutVars>
          <dgm:chPref val="3"/>
        </dgm:presLayoutVars>
      </dgm:prSet>
      <dgm:spPr/>
    </dgm:pt>
    <dgm:pt modelId="{938C2478-16D7-485F-8C6C-452DD73DCABE}" type="pres">
      <dgm:prSet presAssocID="{EC58C9A5-A136-46CA-A99C-F8506D5FAA3A}" presName="parTransThree" presStyleCnt="0"/>
      <dgm:spPr/>
    </dgm:pt>
    <dgm:pt modelId="{01AD7CB2-6095-463C-83A1-506BFEF6043A}" type="pres">
      <dgm:prSet presAssocID="{EC58C9A5-A136-46CA-A99C-F8506D5FAA3A}" presName="horzThree" presStyleCnt="0"/>
      <dgm:spPr/>
    </dgm:pt>
    <dgm:pt modelId="{0DC77477-7441-47D2-9E92-794964CF3460}" type="pres">
      <dgm:prSet presAssocID="{C25F922E-1C5F-4F85-8834-6E28DF423B96}" presName="vertFour" presStyleCnt="0">
        <dgm:presLayoutVars>
          <dgm:chPref val="3"/>
        </dgm:presLayoutVars>
      </dgm:prSet>
      <dgm:spPr/>
    </dgm:pt>
    <dgm:pt modelId="{3C5140D6-1F6F-4777-A18D-3D4ED3EAA663}" type="pres">
      <dgm:prSet presAssocID="{C25F922E-1C5F-4F85-8834-6E28DF423B96}" presName="txFour" presStyleLbl="node4" presStyleIdx="0" presStyleCnt="2">
        <dgm:presLayoutVars>
          <dgm:chPref val="3"/>
        </dgm:presLayoutVars>
      </dgm:prSet>
      <dgm:spPr/>
    </dgm:pt>
    <dgm:pt modelId="{0DBCF43D-0B7B-4C4B-9EC8-AA3CF33FDD96}" type="pres">
      <dgm:prSet presAssocID="{C25F922E-1C5F-4F85-8834-6E28DF423B96}" presName="parTransFour" presStyleCnt="0"/>
      <dgm:spPr/>
    </dgm:pt>
    <dgm:pt modelId="{F66727A2-9A3B-4552-89E1-FC7ADB49A44E}" type="pres">
      <dgm:prSet presAssocID="{C25F922E-1C5F-4F85-8834-6E28DF423B96}"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73EE7531-1161-4264-BDA6-D391D1B5BA4F}" srcId="{C25F922E-1C5F-4F85-8834-6E28DF423B96}" destId="{18304613-D712-4339-9E6C-96DB26F563BE}" srcOrd="0" destOrd="0" parTransId="{0A2CB173-FF87-4865-BD9D-5144F7F18EB5}" sibTransId="{A01C8197-397D-4B7E-9F36-651F87A8F224}"/>
    <dgm:cxn modelId="{EF340665-5F73-4E38-B5C3-47943784761B}" type="presOf" srcId="{EC58C9A5-A136-46CA-A99C-F8506D5FAA3A}" destId="{EEF05AFB-77CF-487F-9FF1-A65D08B97EE4}" srcOrd="0" destOrd="0" presId="urn:microsoft.com/office/officeart/2005/8/layout/hierarchy4"/>
    <dgm:cxn modelId="{445F8A66-52CF-46DA-BEE6-EEC100156139}" srcId="{EC58C9A5-A136-46CA-A99C-F8506D5FAA3A}" destId="{C25F922E-1C5F-4F85-8834-6E28DF423B96}" srcOrd="0" destOrd="0" parTransId="{797BA701-575C-4354-8D3D-15D3F6A079B7}" sibTransId="{FEF931F6-0054-473F-907A-E7FD46064148}"/>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7A777AF8-0DD3-4EEA-8203-A339D4CFFF48}" destId="{EC58C9A5-A136-46CA-A99C-F8506D5FAA3A}" srcOrd="0" destOrd="0" parTransId="{5858F91A-3110-4F1D-9710-B5F413F604D4}" sibTransId="{0827CFF3-D96B-46A8-B512-9D0AAECDD3CE}"/>
    <dgm:cxn modelId="{4A2509B9-ECCE-49B2-BAC9-5EFBD09AFA40}" type="presOf" srcId="{80D12649-737C-4E1F-8F7E-5F7FE8C451C0}" destId="{9B091970-2BD5-4DEB-8284-0D2B878745E7}" srcOrd="0" destOrd="0" presId="urn:microsoft.com/office/officeart/2005/8/layout/hierarchy4"/>
    <dgm:cxn modelId="{11F1CBBF-FBAC-45F7-985A-05D2CAD0EA69}" type="presOf" srcId="{C25F922E-1C5F-4F85-8834-6E28DF423B96}" destId="{3C5140D6-1F6F-4777-A18D-3D4ED3EAA663}" srcOrd="0" destOrd="0" presId="urn:microsoft.com/office/officeart/2005/8/layout/hierarchy4"/>
    <dgm:cxn modelId="{71DFFAF0-D8BF-42CB-8409-0167C8A8C227}" type="presOf" srcId="{18304613-D712-4339-9E6C-96DB26F563BE}" destId="{5E4BE1D2-4515-45C0-BC28-D177710B70CF}"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A8B3717E-43C4-4CF0-A9EF-F37C2DF67F79}" type="presParOf" srcId="{E72C1FED-2F3B-402F-8AAF-1306B6E58294}" destId="{66AE9358-DD9D-4F70-AF09-F7D5461461AA}"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B660AFD6-2310-4553-AE23-3B3EE05676CE}" type="presParOf" srcId="{1BE058E2-28D4-4A36-B53A-590AF4662A0A}" destId="{AC7057BA-9D0B-429A-978E-6357C10BF47D}" srcOrd="0" destOrd="0" presId="urn:microsoft.com/office/officeart/2005/8/layout/hierarchy4"/>
    <dgm:cxn modelId="{1BE99E59-9AB6-42BB-A05C-59704AE0A999}" type="presParOf" srcId="{AC7057BA-9D0B-429A-978E-6357C10BF47D}" destId="{EEF05AFB-77CF-487F-9FF1-A65D08B97EE4}" srcOrd="0" destOrd="0" presId="urn:microsoft.com/office/officeart/2005/8/layout/hierarchy4"/>
    <dgm:cxn modelId="{F39B18CD-7BA3-4E61-8276-7D02ABB361D6}" type="presParOf" srcId="{AC7057BA-9D0B-429A-978E-6357C10BF47D}" destId="{938C2478-16D7-485F-8C6C-452DD73DCABE}" srcOrd="1" destOrd="0" presId="urn:microsoft.com/office/officeart/2005/8/layout/hierarchy4"/>
    <dgm:cxn modelId="{B65DC2D2-88A5-4EDE-B0A4-502CD56F48A7}" type="presParOf" srcId="{AC7057BA-9D0B-429A-978E-6357C10BF47D}" destId="{01AD7CB2-6095-463C-83A1-506BFEF6043A}" srcOrd="2" destOrd="0" presId="urn:microsoft.com/office/officeart/2005/8/layout/hierarchy4"/>
    <dgm:cxn modelId="{43911471-532F-42CC-BAD7-FB16D6A64028}" type="presParOf" srcId="{01AD7CB2-6095-463C-83A1-506BFEF6043A}" destId="{0DC77477-7441-47D2-9E92-794964CF3460}" srcOrd="0" destOrd="0" presId="urn:microsoft.com/office/officeart/2005/8/layout/hierarchy4"/>
    <dgm:cxn modelId="{066E6C9C-599E-4453-B630-50B60418FD69}" type="presParOf" srcId="{0DC77477-7441-47D2-9E92-794964CF3460}" destId="{3C5140D6-1F6F-4777-A18D-3D4ED3EAA663}" srcOrd="0" destOrd="0" presId="urn:microsoft.com/office/officeart/2005/8/layout/hierarchy4"/>
    <dgm:cxn modelId="{EF1A0FAD-7818-4C17-AC1B-2331F3DAB906}" type="presParOf" srcId="{0DC77477-7441-47D2-9E92-794964CF3460}" destId="{0DBCF43D-0B7B-4C4B-9EC8-AA3CF33FDD96}" srcOrd="1" destOrd="0" presId="urn:microsoft.com/office/officeart/2005/8/layout/hierarchy4"/>
    <dgm:cxn modelId="{69C69F26-CEF2-4489-9702-27CDE69DC780}" type="presParOf" srcId="{0DC77477-7441-47D2-9E92-794964CF3460}" destId="{F66727A2-9A3B-4552-89E1-FC7ADB49A44E}" srcOrd="2" destOrd="0" presId="urn:microsoft.com/office/officeart/2005/8/layout/hierarchy4"/>
    <dgm:cxn modelId="{51DB446D-AF89-49FA-8E03-17383D5DD8B4}" type="presParOf" srcId="{F66727A2-9A3B-4552-89E1-FC7ADB49A44E}" destId="{98DDB584-B48E-408A-A69D-BE92814F5B8B}" srcOrd="0" destOrd="0" presId="urn:microsoft.com/office/officeart/2005/8/layout/hierarchy4"/>
    <dgm:cxn modelId="{B530496A-7FFA-4777-AD4E-56CD2077680B}" type="presParOf" srcId="{98DDB584-B48E-408A-A69D-BE92814F5B8B}" destId="{5E4BE1D2-4515-45C0-BC28-D177710B70CF}" srcOrd="0" destOrd="0" presId="urn:microsoft.com/office/officeart/2005/8/layout/hierarchy4"/>
    <dgm:cxn modelId="{EE31B30B-66A0-42CE-B169-C288DDD488A0}"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VM</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B5B0FAB6-DEB4-4190-BD0C-29C92946AFC8}">
      <dgm:prSet phldrT="[Tekst]"/>
      <dgm:spPr>
        <a:solidFill>
          <a:srgbClr val="92D050"/>
        </a:solidFill>
      </dgm:spPr>
      <dgm:t>
        <a:bodyPr/>
        <a:lstStyle/>
        <a:p>
          <a:r>
            <a:rPr lang="nl-NL" dirty="0"/>
            <a:t>Web container/Application server</a:t>
          </a:r>
        </a:p>
      </dgm:t>
    </dgm:pt>
    <dgm:pt modelId="{98087B19-6191-4F6C-9886-33108F4EA86C}" type="parTrans" cxnId="{E2EC75B3-1ED5-45A2-84C4-C3DBDEBD21C2}">
      <dgm:prSet/>
      <dgm:spPr/>
      <dgm:t>
        <a:bodyPr/>
        <a:lstStyle/>
        <a:p>
          <a:endParaRPr lang="nl-NL"/>
        </a:p>
      </dgm:t>
    </dgm:pt>
    <dgm:pt modelId="{BBCD8C2A-7503-44F9-9849-557C518D1EA8}" type="sibTrans" cxnId="{E2EC75B3-1ED5-45A2-84C4-C3DBDEBD21C2}">
      <dgm:prSet/>
      <dgm:spPr/>
      <dgm:t>
        <a:bodyPr/>
        <a:lstStyle/>
        <a:p>
          <a:endParaRPr lang="nl-NL"/>
        </a:p>
      </dgm:t>
    </dgm:pt>
    <dgm:pt modelId="{DC97C060-C349-49C4-BE01-02EEE39EE2A9}">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OS</a:t>
          </a:r>
        </a:p>
      </dgm:t>
    </dgm:pt>
    <dgm:pt modelId="{ADA7CA7F-8DFF-4759-9F5C-28DD50C34704}" type="parTrans" cxnId="{88F23E2F-FBD4-47B3-A888-BCD12B3EE44E}">
      <dgm:prSet/>
      <dgm:spPr/>
      <dgm:t>
        <a:bodyPr/>
        <a:lstStyle/>
        <a:p>
          <a:endParaRPr lang="nl-NL"/>
        </a:p>
      </dgm:t>
    </dgm:pt>
    <dgm:pt modelId="{F0F63D3D-95DF-4C90-BE70-B00ADDFE2D24}" type="sibTrans" cxnId="{88F23E2F-FBD4-47B3-A888-BCD12B3EE44E}">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FD9D2B0F-1553-4901-BA39-58E81AFB4689}" type="pres">
      <dgm:prSet presAssocID="{7A777AF8-0DD3-4EEA-8203-A339D4CFFF48}" presName="parTransTwo" presStyleCnt="0"/>
      <dgm:spPr/>
    </dgm:pt>
    <dgm:pt modelId="{1BE058E2-28D4-4A36-B53A-590AF4662A0A}" type="pres">
      <dgm:prSet presAssocID="{7A777AF8-0DD3-4EEA-8203-A339D4CFFF48}" presName="horzTwo" presStyleCnt="0"/>
      <dgm:spPr/>
    </dgm:pt>
    <dgm:pt modelId="{BD143CE5-1EEE-4F36-AA96-3AF5A8FE1A54}" type="pres">
      <dgm:prSet presAssocID="{B5B0FAB6-DEB4-4190-BD0C-29C92946AFC8}" presName="vertThree" presStyleCnt="0"/>
      <dgm:spPr/>
    </dgm:pt>
    <dgm:pt modelId="{341E192E-E0D0-4B08-B792-C62DCFF01041}" type="pres">
      <dgm:prSet presAssocID="{B5B0FAB6-DEB4-4190-BD0C-29C92946AFC8}" presName="txThree" presStyleLbl="node3" presStyleIdx="0" presStyleCnt="1">
        <dgm:presLayoutVars>
          <dgm:chPref val="3"/>
        </dgm:presLayoutVars>
      </dgm:prSet>
      <dgm:spPr/>
    </dgm:pt>
    <dgm:pt modelId="{6997D5E8-50C5-4ED2-A378-B74553A26DC7}" type="pres">
      <dgm:prSet presAssocID="{B5B0FAB6-DEB4-4190-BD0C-29C92946AFC8}" presName="parTransThree" presStyleCnt="0"/>
      <dgm:spPr/>
    </dgm:pt>
    <dgm:pt modelId="{04220920-C128-4D43-9CB7-3420D57A1D6F}" type="pres">
      <dgm:prSet presAssocID="{B5B0FAB6-DEB4-4190-BD0C-29C92946AFC8}" presName="horzThree" presStyleCnt="0"/>
      <dgm:spPr/>
    </dgm:pt>
    <dgm:pt modelId="{3F198F19-EAF6-43AC-BEE5-1F9E8EF2B084}" type="pres">
      <dgm:prSet presAssocID="{EC58C9A5-A136-46CA-A99C-F8506D5FAA3A}" presName="vertFour" presStyleCnt="0">
        <dgm:presLayoutVars>
          <dgm:chPref val="3"/>
        </dgm:presLayoutVars>
      </dgm:prSet>
      <dgm:spPr/>
    </dgm:pt>
    <dgm:pt modelId="{FE8B1128-1F9F-4CEA-A6CF-15D4DE186EB3}" type="pres">
      <dgm:prSet presAssocID="{EC58C9A5-A136-46CA-A99C-F8506D5FAA3A}" presName="txFour" presStyleLbl="node4" presStyleIdx="0" presStyleCnt="2">
        <dgm:presLayoutVars>
          <dgm:chPref val="3"/>
        </dgm:presLayoutVars>
      </dgm:prSet>
      <dgm:spPr/>
    </dgm:pt>
    <dgm:pt modelId="{CC5BAA6D-68B9-46D4-829B-664DCCC1C5BF}" type="pres">
      <dgm:prSet presAssocID="{EC58C9A5-A136-46CA-A99C-F8506D5FAA3A}" presName="parTransFour" presStyleCnt="0"/>
      <dgm:spPr/>
    </dgm:pt>
    <dgm:pt modelId="{119FAC9D-13FD-4C3D-91FF-12934226FB31}" type="pres">
      <dgm:prSet presAssocID="{EC58C9A5-A136-46CA-A99C-F8506D5FAA3A}" presName="horzFour" presStyleCnt="0"/>
      <dgm:spPr/>
    </dgm:pt>
    <dgm:pt modelId="{89587CAD-8EF0-4632-8113-820807DA5127}" type="pres">
      <dgm:prSet presAssocID="{DC97C060-C349-49C4-BE01-02EEE39EE2A9}" presName="vertFour" presStyleCnt="0">
        <dgm:presLayoutVars>
          <dgm:chPref val="3"/>
        </dgm:presLayoutVars>
      </dgm:prSet>
      <dgm:spPr/>
    </dgm:pt>
    <dgm:pt modelId="{C1184C89-03A1-4B3B-942F-9F59163BB46A}" type="pres">
      <dgm:prSet presAssocID="{DC97C060-C349-49C4-BE01-02EEE39EE2A9}" presName="txFour" presStyleLbl="node4" presStyleIdx="1" presStyleCnt="2" custLinFactNeighborX="-1007" custLinFactNeighborY="102">
        <dgm:presLayoutVars>
          <dgm:chPref val="3"/>
        </dgm:presLayoutVars>
      </dgm:prSet>
      <dgm:spPr/>
    </dgm:pt>
    <dgm:pt modelId="{F755B0BF-9F69-444A-A4D2-F0CE8AD0DD5E}" type="pres">
      <dgm:prSet presAssocID="{DC97C060-C349-49C4-BE01-02EEE39EE2A9}"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88F23E2F-FBD4-47B3-A888-BCD12B3EE44E}" srcId="{EC58C9A5-A136-46CA-A99C-F8506D5FAA3A}" destId="{DC97C060-C349-49C4-BE01-02EEE39EE2A9}" srcOrd="0" destOrd="0" parTransId="{ADA7CA7F-8DFF-4759-9F5C-28DD50C34704}" sibTransId="{F0F63D3D-95DF-4C90-BE70-B00ADDFE2D24}"/>
    <dgm:cxn modelId="{F738B76E-D899-4E25-97BC-8DB89B17C15A}" type="presOf" srcId="{DC97C060-C349-49C4-BE01-02EEE39EE2A9}" destId="{C1184C89-03A1-4B3B-942F-9F59163BB46A}" srcOrd="0" destOrd="0" presId="urn:microsoft.com/office/officeart/2005/8/layout/hierarchy4"/>
    <dgm:cxn modelId="{D8325E59-2EAA-4BA6-A380-0A07FF4C7A09}" type="presOf" srcId="{B5B0FAB6-DEB4-4190-BD0C-29C92946AFC8}" destId="{341E192E-E0D0-4B08-B792-C62DCFF01041}"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B5B0FAB6-DEB4-4190-BD0C-29C92946AFC8}" destId="{EC58C9A5-A136-46CA-A99C-F8506D5FAA3A}" srcOrd="0" destOrd="0" parTransId="{5858F91A-3110-4F1D-9710-B5F413F604D4}" sibTransId="{0827CFF3-D96B-46A8-B512-9D0AAECDD3CE}"/>
    <dgm:cxn modelId="{E2EC75B3-1ED5-45A2-84C4-C3DBDEBD21C2}" srcId="{7A777AF8-0DD3-4EEA-8203-A339D4CFFF48}" destId="{B5B0FAB6-DEB4-4190-BD0C-29C92946AFC8}" srcOrd="0" destOrd="0" parTransId="{98087B19-6191-4F6C-9886-33108F4EA86C}" sibTransId="{BBCD8C2A-7503-44F9-9849-557C518D1EA8}"/>
    <dgm:cxn modelId="{4A2509B9-ECCE-49B2-BAC9-5EFBD09AFA40}" type="presOf" srcId="{80D12649-737C-4E1F-8F7E-5F7FE8C451C0}" destId="{9B091970-2BD5-4DEB-8284-0D2B878745E7}" srcOrd="0" destOrd="0" presId="urn:microsoft.com/office/officeart/2005/8/layout/hierarchy4"/>
    <dgm:cxn modelId="{D5F98CC1-FA55-4F79-B8C7-A1F1930BB40B}" type="presOf" srcId="{EC58C9A5-A136-46CA-A99C-F8506D5FAA3A}" destId="{FE8B1128-1F9F-4CEA-A6CF-15D4DE186EB3}"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B1F8759C-48CD-4778-8EE3-8DABC905D4E6}" type="presParOf" srcId="{E72C1FED-2F3B-402F-8AAF-1306B6E58294}" destId="{FD9D2B0F-1553-4901-BA39-58E81AFB4689}"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F6E3054C-18A1-4E19-A33D-3DF733F06479}" type="presParOf" srcId="{1BE058E2-28D4-4A36-B53A-590AF4662A0A}" destId="{BD143CE5-1EEE-4F36-AA96-3AF5A8FE1A54}" srcOrd="0" destOrd="0" presId="urn:microsoft.com/office/officeart/2005/8/layout/hierarchy4"/>
    <dgm:cxn modelId="{29BB4754-8E76-4E46-BDFF-18C4020246B1}" type="presParOf" srcId="{BD143CE5-1EEE-4F36-AA96-3AF5A8FE1A54}" destId="{341E192E-E0D0-4B08-B792-C62DCFF01041}" srcOrd="0" destOrd="0" presId="urn:microsoft.com/office/officeart/2005/8/layout/hierarchy4"/>
    <dgm:cxn modelId="{BB9A0B52-B7C7-4458-AEDA-0AF3DAB38A5B}" type="presParOf" srcId="{BD143CE5-1EEE-4F36-AA96-3AF5A8FE1A54}" destId="{6997D5E8-50C5-4ED2-A378-B74553A26DC7}" srcOrd="1" destOrd="0" presId="urn:microsoft.com/office/officeart/2005/8/layout/hierarchy4"/>
    <dgm:cxn modelId="{4148FD9E-BFE6-4243-B4CF-84C247EFC505}" type="presParOf" srcId="{BD143CE5-1EEE-4F36-AA96-3AF5A8FE1A54}" destId="{04220920-C128-4D43-9CB7-3420D57A1D6F}" srcOrd="2" destOrd="0" presId="urn:microsoft.com/office/officeart/2005/8/layout/hierarchy4"/>
    <dgm:cxn modelId="{AC0A3F96-76C2-4D70-B216-8FFE7D121733}" type="presParOf" srcId="{04220920-C128-4D43-9CB7-3420D57A1D6F}" destId="{3F198F19-EAF6-43AC-BEE5-1F9E8EF2B084}" srcOrd="0" destOrd="0" presId="urn:microsoft.com/office/officeart/2005/8/layout/hierarchy4"/>
    <dgm:cxn modelId="{BB713F26-093F-4E2F-9B3D-7085268D89AB}" type="presParOf" srcId="{3F198F19-EAF6-43AC-BEE5-1F9E8EF2B084}" destId="{FE8B1128-1F9F-4CEA-A6CF-15D4DE186EB3}" srcOrd="0" destOrd="0" presId="urn:microsoft.com/office/officeart/2005/8/layout/hierarchy4"/>
    <dgm:cxn modelId="{7324A66A-E5F4-4D21-87F3-C73D2AA82F9E}" type="presParOf" srcId="{3F198F19-EAF6-43AC-BEE5-1F9E8EF2B084}" destId="{CC5BAA6D-68B9-46D4-829B-664DCCC1C5BF}" srcOrd="1" destOrd="0" presId="urn:microsoft.com/office/officeart/2005/8/layout/hierarchy4"/>
    <dgm:cxn modelId="{653EB263-1F66-412A-A703-07B743BEC5E6}" type="presParOf" srcId="{3F198F19-EAF6-43AC-BEE5-1F9E8EF2B084}" destId="{119FAC9D-13FD-4C3D-91FF-12934226FB31}" srcOrd="2" destOrd="0" presId="urn:microsoft.com/office/officeart/2005/8/layout/hierarchy4"/>
    <dgm:cxn modelId="{725BF83F-3B3E-4570-B6BD-DEE4FD1BDC6D}" type="presParOf" srcId="{119FAC9D-13FD-4C3D-91FF-12934226FB31}" destId="{89587CAD-8EF0-4632-8113-820807DA5127}" srcOrd="0" destOrd="0" presId="urn:microsoft.com/office/officeart/2005/8/layout/hierarchy4"/>
    <dgm:cxn modelId="{19980B02-0B0C-450A-8884-85F23DBA8A11}" type="presParOf" srcId="{89587CAD-8EF0-4632-8113-820807DA5127}" destId="{C1184C89-03A1-4B3B-942F-9F59163BB46A}" srcOrd="0" destOrd="0" presId="urn:microsoft.com/office/officeart/2005/8/layout/hierarchy4"/>
    <dgm:cxn modelId="{A7954897-D704-4CD2-A26F-F6DC36BD4C0A}" type="presParOf" srcId="{89587CAD-8EF0-4632-8113-820807DA5127}" destId="{F755B0BF-9F69-444A-A4D2-F0CE8AD0DD5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9070-7473-4CA0-A655-AF8B52847378}">
      <dsp:nvSpPr>
        <dsp:cNvPr id="0" name=""/>
        <dsp:cNvSpPr/>
      </dsp:nvSpPr>
      <dsp:spPr>
        <a:xfrm>
          <a:off x="3101" y="2998"/>
          <a:ext cx="6345643" cy="6408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Volumes/Schijf</a:t>
          </a:r>
        </a:p>
      </dsp:txBody>
      <dsp:txXfrm>
        <a:off x="21872" y="21769"/>
        <a:ext cx="6308101" cy="603349"/>
      </dsp:txXfrm>
    </dsp:sp>
    <dsp:sp modelId="{AF5B4566-6C69-420F-8E17-84901F59A0C1}">
      <dsp:nvSpPr>
        <dsp:cNvPr id="0" name=""/>
        <dsp:cNvSpPr/>
      </dsp:nvSpPr>
      <dsp:spPr>
        <a:xfrm>
          <a:off x="3101" y="699120"/>
          <a:ext cx="6345643" cy="640891"/>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Runtime user space</a:t>
          </a:r>
          <a:endParaRPr lang="nl-NL" sz="2700" kern="1200" dirty="0"/>
        </a:p>
      </dsp:txBody>
      <dsp:txXfrm>
        <a:off x="21872" y="717891"/>
        <a:ext cx="6308101" cy="603349"/>
      </dsp:txXfrm>
    </dsp:sp>
    <dsp:sp modelId="{104A3D52-35C3-4FE7-883A-47F110A09E88}">
      <dsp:nvSpPr>
        <dsp:cNvPr id="0" name=""/>
        <dsp:cNvSpPr/>
      </dsp:nvSpPr>
      <dsp:spPr>
        <a:xfrm>
          <a:off x="3101" y="1395243"/>
          <a:ext cx="6345643" cy="6408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a:t>
          </a:r>
          <a:endParaRPr lang="nl-NL" sz="2700" kern="1200" dirty="0"/>
        </a:p>
      </dsp:txBody>
      <dsp:txXfrm>
        <a:off x="21872" y="1414014"/>
        <a:ext cx="6308101" cy="603349"/>
      </dsp:txXfrm>
    </dsp:sp>
    <dsp:sp modelId="{59AEDF8F-2C84-4549-9417-0FE9E5EBF28A}">
      <dsp:nvSpPr>
        <dsp:cNvPr id="0" name=""/>
        <dsp:cNvSpPr/>
      </dsp:nvSpPr>
      <dsp:spPr>
        <a:xfrm>
          <a:off x="3101" y="2091365"/>
          <a:ext cx="6345643" cy="64089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dependencies</a:t>
          </a:r>
          <a:endParaRPr lang="nl-NL" sz="2700" kern="1200" dirty="0"/>
        </a:p>
      </dsp:txBody>
      <dsp:txXfrm>
        <a:off x="21872" y="2110136"/>
        <a:ext cx="6308101" cy="603349"/>
      </dsp:txXfrm>
    </dsp:sp>
    <dsp:sp modelId="{5F027DE5-F3AA-4D86-BC21-FAAEB0005D50}">
      <dsp:nvSpPr>
        <dsp:cNvPr id="0" name=""/>
        <dsp:cNvSpPr/>
      </dsp:nvSpPr>
      <dsp:spPr>
        <a:xfrm>
          <a:off x="3101" y="2787488"/>
          <a:ext cx="6345643" cy="64089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OS Base Image (Linux or Windows)</a:t>
          </a:r>
          <a:endParaRPr lang="nl-NL" sz="2700" kern="1200" dirty="0"/>
        </a:p>
      </dsp:txBody>
      <dsp:txXfrm>
        <a:off x="21872" y="2806259"/>
        <a:ext cx="6308101" cy="603349"/>
      </dsp:txXfrm>
    </dsp:sp>
    <dsp:sp modelId="{5E4BE1D2-4515-45C0-BC28-D177710B70CF}">
      <dsp:nvSpPr>
        <dsp:cNvPr id="0" name=""/>
        <dsp:cNvSpPr/>
      </dsp:nvSpPr>
      <dsp:spPr>
        <a:xfrm>
          <a:off x="0" y="3483610"/>
          <a:ext cx="6345643" cy="640891"/>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Linux Kernel (any </a:t>
          </a:r>
          <a:r>
            <a:rPr lang="en-US" sz="2700" kern="1200" dirty="0" err="1"/>
            <a:t>linux</a:t>
          </a:r>
          <a:r>
            <a:rPr lang="en-US" sz="2700" kern="1200" dirty="0"/>
            <a:t> OS)</a:t>
          </a:r>
          <a:endParaRPr lang="nl-NL" sz="2700" kern="1200" dirty="0"/>
        </a:p>
      </dsp:txBody>
      <dsp:txXfrm>
        <a:off x="18771" y="3502381"/>
        <a:ext cx="6308101" cy="603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15"/>
          <a:ext cx="6345643" cy="376298"/>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1021" y="11036"/>
        <a:ext cx="6323601" cy="354256"/>
      </dsp:txXfrm>
    </dsp:sp>
    <dsp:sp modelId="{5712B4CA-A575-446C-8A67-12E72341325B}">
      <dsp:nvSpPr>
        <dsp:cNvPr id="0" name=""/>
        <dsp:cNvSpPr/>
      </dsp:nvSpPr>
      <dsp:spPr>
        <a:xfrm>
          <a:off x="3101" y="574312"/>
          <a:ext cx="6345643" cy="721072"/>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220" y="595431"/>
        <a:ext cx="6303405" cy="678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EEF05AFB-77CF-487F-9FF1-A65D08B97EE4}">
      <dsp:nvSpPr>
        <dsp:cNvPr id="0" name=""/>
        <dsp:cNvSpPr/>
      </dsp:nvSpPr>
      <dsp:spPr>
        <a:xfrm>
          <a:off x="3109"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2275" y="1397001"/>
        <a:ext cx="3142557" cy="616035"/>
      </dsp:txXfrm>
    </dsp:sp>
    <dsp:sp modelId="{3C5140D6-1F6F-4777-A18D-3D4ED3EAA663}">
      <dsp:nvSpPr>
        <dsp:cNvPr id="0" name=""/>
        <dsp:cNvSpPr/>
      </dsp:nvSpPr>
      <dsp:spPr>
        <a:xfrm>
          <a:off x="1554" y="2066418"/>
          <a:ext cx="3180889" cy="654367"/>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VM</a:t>
          </a:r>
        </a:p>
      </dsp:txBody>
      <dsp:txXfrm>
        <a:off x="20720" y="2085584"/>
        <a:ext cx="3142557" cy="616035"/>
      </dsp:txXfrm>
    </dsp:sp>
    <dsp:sp modelId="{5E4BE1D2-4515-45C0-BC28-D177710B70CF}">
      <dsp:nvSpPr>
        <dsp:cNvPr id="0" name=""/>
        <dsp:cNvSpPr/>
      </dsp:nvSpPr>
      <dsp:spPr>
        <a:xfrm>
          <a:off x="0" y="2755002"/>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Docker / OS</a:t>
          </a:r>
        </a:p>
      </dsp:txBody>
      <dsp:txXfrm>
        <a:off x="19166" y="2774168"/>
        <a:ext cx="3142557" cy="616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341E192E-E0D0-4B08-B792-C62DCFF01041}">
      <dsp:nvSpPr>
        <dsp:cNvPr id="0" name=""/>
        <dsp:cNvSpPr/>
      </dsp:nvSpPr>
      <dsp:spPr>
        <a:xfrm>
          <a:off x="1554"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0720" y="1397001"/>
        <a:ext cx="3142557" cy="616035"/>
      </dsp:txXfrm>
    </dsp:sp>
    <dsp:sp modelId="{FE8B1128-1F9F-4CEA-A6CF-15D4DE186EB3}">
      <dsp:nvSpPr>
        <dsp:cNvPr id="0" name=""/>
        <dsp:cNvSpPr/>
      </dsp:nvSpPr>
      <dsp:spPr>
        <a:xfrm>
          <a:off x="1554" y="2066418"/>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VM</a:t>
          </a:r>
        </a:p>
      </dsp:txBody>
      <dsp:txXfrm>
        <a:off x="20720" y="2085584"/>
        <a:ext cx="3142557" cy="616035"/>
      </dsp:txXfrm>
    </dsp:sp>
    <dsp:sp modelId="{C1184C89-03A1-4B3B-942F-9F59163BB46A}">
      <dsp:nvSpPr>
        <dsp:cNvPr id="0" name=""/>
        <dsp:cNvSpPr/>
      </dsp:nvSpPr>
      <dsp:spPr>
        <a:xfrm>
          <a:off x="0" y="2755669"/>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OS</a:t>
          </a:r>
        </a:p>
      </dsp:txBody>
      <dsp:txXfrm>
        <a:off x="19166" y="2774835"/>
        <a:ext cx="3142557" cy="616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28-2-2020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nl-BE" sz="2800" dirty="0"/>
              <a:t>Docker en containers is een ontwikkeling binnen de IT die de afgelopen 4 a 5 jaar een grote vlucht heeft genomen. Ik wil jullie hier graag iets over vertellen. Ik moet jullie waarschuwen het is een best technisch onderwerp. Ik zal proberen het zo duidelijk mogelijk aan jullie over te brengen.  Ik wil jullie dan ook vragen om mijn verhaal aan te horen en je mening even tot het laatst te bewaren. Vragen mag </a:t>
            </a:r>
            <a:r>
              <a:rPr lang="nl-BE" sz="2800"/>
              <a:t>uiteraard wel …</a:t>
            </a:r>
            <a:endParaRPr lang="nl-BE" sz="2800" dirty="0"/>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10</a:t>
            </a:fld>
            <a:endParaRPr lang="nl-NL"/>
          </a:p>
        </p:txBody>
      </p:sp>
    </p:spTree>
    <p:extLst>
      <p:ext uri="{BB962C8B-B14F-4D97-AF65-F5344CB8AC3E}">
        <p14:creationId xmlns:p14="http://schemas.microsoft.com/office/powerpoint/2010/main" val="5666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12</a:t>
            </a:fld>
            <a:endParaRPr lang="nl-NL"/>
          </a:p>
        </p:txBody>
      </p:sp>
    </p:spTree>
    <p:extLst>
      <p:ext uri="{BB962C8B-B14F-4D97-AF65-F5344CB8AC3E}">
        <p14:creationId xmlns:p14="http://schemas.microsoft.com/office/powerpoint/2010/main" val="380886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13</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3281265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2400" dirty="0">
                <a:sym typeface="Wingdings" panose="05000000000000000000" pitchFamily="2" charset="2"/>
              </a:rPr>
              <a:t>C:\Workspaces\Docker\Docker-demo\demo1\</a:t>
            </a:r>
          </a:p>
          <a:p>
            <a:pPr marL="914400" lvl="1" indent="-457200">
              <a:buAutoNum type="arabicPeriod"/>
            </a:pPr>
            <a:r>
              <a:rPr lang="nl-NL" sz="2400" dirty="0">
                <a:sym typeface="Wingdings" panose="05000000000000000000" pitchFamily="2" charset="2"/>
              </a:rPr>
              <a:t>Laten zien met een pull:  </a:t>
            </a:r>
            <a:r>
              <a:rPr lang="nl-NL" sz="2400" dirty="0" err="1">
                <a:sym typeface="Wingdings" panose="05000000000000000000" pitchFamily="2" charset="2"/>
              </a:rPr>
              <a:t>docker</a:t>
            </a:r>
            <a:r>
              <a:rPr lang="nl-NL" sz="2400" dirty="0">
                <a:sym typeface="Wingdings" panose="05000000000000000000" pitchFamily="2" charset="2"/>
              </a:rPr>
              <a:t> pull </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br>
              <a:rPr lang="nl-NL" sz="2400" dirty="0">
                <a:sym typeface="Wingdings" panose="05000000000000000000" pitchFamily="2" charset="2"/>
              </a:rPr>
            </a:br>
            <a:r>
              <a:rPr lang="nl-NL" sz="2400" dirty="0">
                <a:sym typeface="Wingdings" panose="05000000000000000000" pitchFamily="2" charset="2"/>
              </a:rPr>
              <a:t>http://dockerhub.com</a:t>
            </a: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16</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en-US" dirty="0"/>
              <a:t>2 demo’s: </a:t>
            </a:r>
            <a:r>
              <a:rPr lang="sv-SE" dirty="0"/>
              <a:t>C:\Workspaces\Docker\Docker-demo\demo2</a:t>
            </a:r>
            <a:br>
              <a:rPr lang="sv-SE" dirty="0"/>
            </a:br>
            <a:br>
              <a:rPr lang="sv-SE" dirty="0"/>
            </a:br>
            <a:endParaRPr lang="sv-SE" dirty="0"/>
          </a:p>
          <a:p>
            <a:pPr algn="l"/>
            <a:endParaRPr lang="sv-SE" dirty="0"/>
          </a:p>
          <a:p>
            <a:pPr algn="l"/>
            <a:endParaRPr lang="en-US"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17</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72437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135964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a:t>
            </a:fld>
            <a:endParaRPr lang="nl-NL"/>
          </a:p>
        </p:txBody>
      </p:sp>
    </p:spTree>
    <p:extLst>
      <p:ext uri="{BB962C8B-B14F-4D97-AF65-F5344CB8AC3E}">
        <p14:creationId xmlns:p14="http://schemas.microsoft.com/office/powerpoint/2010/main" val="4133184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zou ik graag willen kijken naar upstream (richting e run time/productie omgeving) dan wel downstream : voor de </a:t>
            </a:r>
            <a:r>
              <a:rPr lang="nl-NL" dirty="0" err="1"/>
              <a:t>locale</a:t>
            </a:r>
            <a:r>
              <a:rPr lang="nl-NL" dirty="0"/>
              <a:t> ontwikkelomgevingen. Mijn gevoel zegt dat downstream een deel van de hoger order testen misschien wel lokaal uitgevoerd kunnen worden.  Upstream zou de </a:t>
            </a:r>
            <a:r>
              <a:rPr lang="nl-NL" dirty="0" err="1"/>
              <a:t>deployen</a:t>
            </a:r>
            <a:r>
              <a:rPr lang="nl-NL" dirty="0"/>
              <a:t> naar de uiteindelijke productieomgeving ook vergemakkelijkt kunnen worden </a:t>
            </a:r>
            <a:r>
              <a:rPr lang="nl-NL" dirty="0" err="1"/>
              <a:t>mvc</a:t>
            </a:r>
            <a:r>
              <a:rPr lang="nl-NL" dirty="0"/>
              <a:t> </a:t>
            </a:r>
            <a:r>
              <a:rPr lang="nl-NL" dirty="0" err="1"/>
              <a:t>docker</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368585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2958833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met </a:t>
            </a:r>
            <a:r>
              <a:rPr lang="nl-NL" dirty="0" err="1"/>
              <a:t>Maven</a:t>
            </a:r>
            <a:r>
              <a:rPr lang="nl-NL" dirty="0"/>
              <a:t> </a:t>
            </a:r>
            <a:r>
              <a:rPr lang="nl-NL" dirty="0" err="1"/>
              <a:t>deploy</a:t>
            </a:r>
            <a:r>
              <a:rPr lang="nl-NL" dirty="0"/>
              <a:t> Demo3</a:t>
            </a:r>
          </a:p>
          <a:p>
            <a:endParaRPr lang="nl-NL" dirty="0"/>
          </a:p>
          <a:p>
            <a:r>
              <a:rPr lang="nl-NL" dirty="0"/>
              <a:t>De ondersteuning in </a:t>
            </a:r>
            <a:r>
              <a:rPr lang="nl-NL" dirty="0" err="1"/>
              <a:t>maven</a:t>
            </a:r>
            <a:r>
              <a:rPr lang="nl-NL" dirty="0"/>
              <a:t> </a:t>
            </a:r>
            <a:r>
              <a:rPr lang="nl-NL" dirty="0" err="1"/>
              <a:t>mbt</a:t>
            </a:r>
            <a:r>
              <a:rPr lang="nl-NL" dirty="0"/>
              <a:t> pushen van </a:t>
            </a:r>
            <a:r>
              <a:rPr lang="nl-NL" dirty="0" err="1"/>
              <a:t>docker</a:t>
            </a:r>
            <a:r>
              <a:rPr lang="nl-NL" dirty="0"/>
              <a:t> containers naar een registry wil ik nog even snel tonen.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25</a:t>
            </a:fld>
            <a:endParaRPr lang="nl-NL"/>
          </a:p>
        </p:txBody>
      </p:sp>
    </p:spTree>
    <p:extLst>
      <p:ext uri="{BB962C8B-B14F-4D97-AF65-F5344CB8AC3E}">
        <p14:creationId xmlns:p14="http://schemas.microsoft.com/office/powerpoint/2010/main" val="138415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Mbv</a:t>
            </a:r>
            <a:r>
              <a:rPr lang="nl-NL" dirty="0"/>
              <a:t> registry met hierin containers/images van andere development teams ben je in staat </a:t>
            </a:r>
            <a:r>
              <a:rPr lang="nl-NL" dirty="0" err="1"/>
              <a:t>mbv</a:t>
            </a:r>
            <a:r>
              <a:rPr lang="nl-NL" dirty="0"/>
              <a:t> </a:t>
            </a:r>
            <a:r>
              <a:rPr lang="nl-NL" dirty="0" err="1"/>
              <a:t>docker-compose</a:t>
            </a:r>
            <a:r>
              <a:rPr lang="nl-NL" dirty="0"/>
              <a:t> of k8s of </a:t>
            </a:r>
            <a:r>
              <a:rPr lang="nl-NL" dirty="0" err="1"/>
              <a:t>docker</a:t>
            </a:r>
            <a:r>
              <a:rPr lang="nl-NL" dirty="0"/>
              <a:t> </a:t>
            </a:r>
            <a:r>
              <a:rPr lang="nl-NL" dirty="0" err="1"/>
              <a:t>swarm</a:t>
            </a:r>
            <a:r>
              <a:rPr lang="nl-NL" dirty="0"/>
              <a:t> </a:t>
            </a:r>
            <a:r>
              <a:rPr lang="nl-NL" dirty="0" err="1"/>
              <a:t>higher</a:t>
            </a:r>
            <a:r>
              <a:rPr lang="nl-NL" dirty="0"/>
              <a:t> level tests uit te voeren </a:t>
            </a:r>
            <a:r>
              <a:rPr lang="nl-NL" dirty="0" err="1"/>
              <a:t>locaal</a:t>
            </a:r>
            <a:r>
              <a:rPr lang="nl-NL" dirty="0"/>
              <a:t>. Dit verbetert de kwaliteit van e uiteindelijk ingecheckte code / opgeleverde </a:t>
            </a:r>
            <a:r>
              <a:rPr lang="nl-NL" dirty="0" err="1"/>
              <a:t>inmages</a:t>
            </a:r>
            <a:r>
              <a:rPr lang="nl-NL" dirty="0"/>
              <a:t>. </a:t>
            </a:r>
          </a:p>
          <a:p>
            <a:endParaRPr lang="nl-NL" dirty="0"/>
          </a:p>
          <a:p>
            <a:r>
              <a:rPr lang="nl-NL" dirty="0"/>
              <a:t>Maar hoe je dit dan?  Hoe combineer je meerdere containers? Docker-</a:t>
            </a:r>
            <a:r>
              <a:rPr lang="nl-NL" dirty="0" err="1"/>
              <a:t>compose</a:t>
            </a:r>
            <a:r>
              <a:rPr lang="nl-NL" dirty="0"/>
              <a:t>….</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26</a:t>
            </a:fld>
            <a:endParaRPr lang="nl-NL"/>
          </a:p>
        </p:txBody>
      </p:sp>
    </p:spTree>
    <p:extLst>
      <p:ext uri="{BB962C8B-B14F-4D97-AF65-F5344CB8AC3E}">
        <p14:creationId xmlns:p14="http://schemas.microsoft.com/office/powerpoint/2010/main" val="1014823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Demo3…</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445960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28</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3553915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32</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Dus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51277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50947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Ik wil het niet over deze containers gaan hebben. Dat ligt ook wat gevoelig….</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5</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Deze quote heb ik van het internet….  Dit is misschien een wat overdreven uitlating maar het geeft wel aan hoe deze ontwikkeling geland is en opgepakt wordt….  Het heeft dus voor een groot deel te maken met hoe we programma’s </a:t>
            </a:r>
            <a:r>
              <a:rPr lang="nl-NL" sz="1200" kern="1200" dirty="0" err="1">
                <a:solidFill>
                  <a:schemeClr val="tx1"/>
                </a:solidFill>
                <a:effectLst/>
                <a:latin typeface="+mn-lt"/>
                <a:ea typeface="+mn-ea"/>
                <a:cs typeface="+mn-cs"/>
              </a:rPr>
              <a:t>deployen</a:t>
            </a:r>
            <a:r>
              <a:rPr lang="nl-NL" sz="1200" kern="1200" dirty="0">
                <a:solidFill>
                  <a:schemeClr val="tx1"/>
                </a:solidFill>
                <a:effectLst/>
                <a:latin typeface="+mn-lt"/>
                <a:ea typeface="+mn-ea"/>
                <a:cs typeface="+mn-cs"/>
              </a:rPr>
              <a:t>. </a:t>
            </a:r>
            <a:br>
              <a:rPr lang="nl-NL" sz="1200" kern="1200" dirty="0">
                <a:solidFill>
                  <a:schemeClr val="tx1"/>
                </a:solidFill>
                <a:effectLst/>
                <a:latin typeface="+mn-lt"/>
                <a:ea typeface="+mn-ea"/>
                <a:cs typeface="+mn-cs"/>
              </a:rPr>
            </a:br>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dirty="0"/>
              <a:t>OS Base Image:  Keuze voor smaak Linux (of Windows). Hier zitten meer OS </a:t>
            </a:r>
            <a:r>
              <a:rPr lang="nl-NL" dirty="0" err="1"/>
              <a:t>specieke</a:t>
            </a:r>
            <a:r>
              <a:rPr lang="nl-NL" dirty="0"/>
              <a:t> </a:t>
            </a:r>
            <a:r>
              <a:rPr lang="nl-NL" dirty="0" err="1"/>
              <a:t>libraries</a:t>
            </a:r>
            <a:r>
              <a:rPr lang="nl-NL" dirty="0"/>
              <a:t> toegevoegd</a:t>
            </a:r>
            <a:br>
              <a:rPr lang="nl-NL" dirty="0"/>
            </a:br>
            <a:br>
              <a:rPr lang="nl-NL" dirty="0"/>
            </a:br>
            <a:r>
              <a:rPr lang="nl-NL" sz="1200" kern="1200" dirty="0">
                <a:solidFill>
                  <a:schemeClr val="tx1"/>
                </a:solidFill>
                <a:effectLst/>
                <a:latin typeface="+mn-lt"/>
                <a:ea typeface="+mn-ea"/>
                <a:cs typeface="+mn-cs"/>
              </a:rPr>
              <a:t>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3183482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
            <a:lum/>
          </a:blip>
          <a:srcRect/>
          <a:tile tx="0" ty="0" sx="100000" sy="100000" flip="none" algn="tl"/>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28-2-2020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threatstack.com/blog/21-developers-docker-experts-reveal-the-biggest-mistakes-people-make-when-switching-to-docker-container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containerjournal.com/features/docker-appropriate-smaller-companies/" TargetMode="External"/><Relationship Id="rId3" Type="http://schemas.openxmlformats.org/officeDocument/2006/relationships/hyperlink" Target="https://www.itproportal.com/news/are-containers-here-to-stay/" TargetMode="External"/><Relationship Id="rId7" Type="http://schemas.openxmlformats.org/officeDocument/2006/relationships/hyperlink" Target="https://habr.com/en/post/449218/"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docker.com/blog/10-reasons-developers-love-docker" TargetMode="External"/><Relationship Id="rId5" Type="http://schemas.openxmlformats.org/officeDocument/2006/relationships/hyperlink" Target="https://trends.google.com/trends/explore?date=2012-01-01%202020-02-25&amp;q=%2Fm%2F0wkcjgj" TargetMode="External"/><Relationship Id="rId4" Type="http://schemas.openxmlformats.org/officeDocument/2006/relationships/hyperlink" Target="https://medium.com/@tao_66792/interesting-facts-companies-and-the-use-of-docker-948baa8cf309"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7.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potify/dockerfile-maven" TargetMode="External"/><Relationship Id="rId7" Type="http://schemas.openxmlformats.org/officeDocument/2006/relationships/hyperlink" Target="https://www.testcontainers.org/"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okteto.com/" TargetMode="External"/><Relationship Id="rId5" Type="http://schemas.openxmlformats.org/officeDocument/2006/relationships/hyperlink" Target="https://fabric8.io/" TargetMode="External"/><Relationship Id="rId4" Type="http://schemas.openxmlformats.org/officeDocument/2006/relationships/hyperlink" Target="https://www.eclipse.org/ch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veggiemonk/awesome-docker" TargetMode="External"/><Relationship Id="rId3" Type="http://schemas.openxmlformats.org/officeDocument/2006/relationships/hyperlink" Target="http://training.play-with-docker.com/" TargetMode="External"/><Relationship Id="rId7" Type="http://schemas.openxmlformats.org/officeDocument/2006/relationships/hyperlink" Target="https://github.com/dwyl/learn-docker"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hyperlink" Target="https://prakhar.me/docker-curriculum/" TargetMode="External"/><Relationship Id="rId5" Type="http://schemas.openxmlformats.org/officeDocument/2006/relationships/hyperlink" Target="https://www.katacoda.com/courses/docker" TargetMode="External"/><Relationship Id="rId4" Type="http://schemas.openxmlformats.org/officeDocument/2006/relationships/hyperlink" Target="http://labs.play-with-docker.com/" TargetMode="External"/><Relationship Id="rId9" Type="http://schemas.openxmlformats.org/officeDocument/2006/relationships/hyperlink" Target="https://github.com/machzqcq/docker-for-al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r>
              <a:rPr lang="nl-NL" dirty="0"/>
              <a:t>Introductie IN </a:t>
            </a:r>
            <a:r>
              <a:rPr lang="nl-NL" dirty="0" err="1"/>
              <a:t>containerization</a:t>
            </a:r>
            <a:endParaRPr lang="nl-NL" dirty="0"/>
          </a:p>
        </p:txBody>
      </p:sp>
      <p:pic>
        <p:nvPicPr>
          <p:cNvPr id="1026" name="Picture 2">
            <a:extLst>
              <a:ext uri="{FF2B5EF4-FFF2-40B4-BE49-F238E27FC236}">
                <a16:creationId xmlns:a16="http://schemas.microsoft.com/office/drawing/2014/main" id="{5E2D7955-D264-4CF4-A30C-893E0D1F0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0577" y="5095925"/>
            <a:ext cx="1765609" cy="15106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128A897-3A86-4A53-A83A-656D4016A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44" y="4990161"/>
            <a:ext cx="1118176" cy="861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0423C8E-648D-450D-82BD-3F92C27C3B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7291" y="4990161"/>
            <a:ext cx="498689" cy="4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hoek: afgeronde hoeken 54">
            <a:extLst>
              <a:ext uri="{FF2B5EF4-FFF2-40B4-BE49-F238E27FC236}">
                <a16:creationId xmlns:a16="http://schemas.microsoft.com/office/drawing/2014/main" id="{12159CA1-F6E9-4279-8AA4-4492964DDB63}"/>
              </a:ext>
            </a:extLst>
          </p:cNvPr>
          <p:cNvSpPr/>
          <p:nvPr/>
        </p:nvSpPr>
        <p:spPr>
          <a:xfrm>
            <a:off x="4781943" y="3665410"/>
            <a:ext cx="6373010" cy="2097716"/>
          </a:xfrm>
          <a:prstGeom prst="roundRect">
            <a:avLst>
              <a:gd name="adj" fmla="val 63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3200" dirty="0"/>
              <a:t>Linux </a:t>
            </a:r>
            <a:r>
              <a:rPr lang="nl-NL" sz="3200" dirty="0" err="1"/>
              <a:t>kernel</a:t>
            </a:r>
            <a:endParaRPr lang="nl-NL" sz="3200" dirty="0"/>
          </a:p>
        </p:txBody>
      </p:sp>
      <p:sp>
        <p:nvSpPr>
          <p:cNvPr id="41" name="Rechthoek: afgeronde hoeken 40">
            <a:extLst>
              <a:ext uri="{FF2B5EF4-FFF2-40B4-BE49-F238E27FC236}">
                <a16:creationId xmlns:a16="http://schemas.microsoft.com/office/drawing/2014/main" id="{16501176-1F24-48DD-B1B5-A6E190258858}"/>
              </a:ext>
            </a:extLst>
          </p:cNvPr>
          <p:cNvSpPr/>
          <p:nvPr/>
        </p:nvSpPr>
        <p:spPr>
          <a:xfrm>
            <a:off x="8211464"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40" name="Rechthoek: afgeronde hoeken 39">
            <a:extLst>
              <a:ext uri="{FF2B5EF4-FFF2-40B4-BE49-F238E27FC236}">
                <a16:creationId xmlns:a16="http://schemas.microsoft.com/office/drawing/2014/main" id="{EF433A5E-EE7C-428F-BD1E-27BAD31C5BD5}"/>
              </a:ext>
            </a:extLst>
          </p:cNvPr>
          <p:cNvSpPr/>
          <p:nvPr/>
        </p:nvSpPr>
        <p:spPr>
          <a:xfrm>
            <a:off x="4781943"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27" name="Rechthoek 26">
            <a:extLst>
              <a:ext uri="{FF2B5EF4-FFF2-40B4-BE49-F238E27FC236}">
                <a16:creationId xmlns:a16="http://schemas.microsoft.com/office/drawing/2014/main" id="{6FF3BD94-2260-4087-A967-9A5215808C3A}"/>
              </a:ext>
            </a:extLst>
          </p:cNvPr>
          <p:cNvSpPr/>
          <p:nvPr/>
        </p:nvSpPr>
        <p:spPr>
          <a:xfrm>
            <a:off x="9625714"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a:t>
            </a:r>
          </a:p>
        </p:txBody>
      </p:sp>
      <p:sp>
        <p:nvSpPr>
          <p:cNvPr id="28" name="Rechthoek 27">
            <a:extLst>
              <a:ext uri="{FF2B5EF4-FFF2-40B4-BE49-F238E27FC236}">
                <a16:creationId xmlns:a16="http://schemas.microsoft.com/office/drawing/2014/main" id="{73F4320C-F2B4-4CBD-B644-4ADE5C2D779D}"/>
              </a:ext>
            </a:extLst>
          </p:cNvPr>
          <p:cNvSpPr/>
          <p:nvPr/>
        </p:nvSpPr>
        <p:spPr>
          <a:xfrm>
            <a:off x="812242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NETWORK</a:t>
            </a:r>
          </a:p>
        </p:txBody>
      </p:sp>
      <p:sp>
        <p:nvSpPr>
          <p:cNvPr id="29" name="Rechthoek 28">
            <a:extLst>
              <a:ext uri="{FF2B5EF4-FFF2-40B4-BE49-F238E27FC236}">
                <a16:creationId xmlns:a16="http://schemas.microsoft.com/office/drawing/2014/main" id="{A247F11D-A9A5-4358-805B-C2AB54267027}"/>
              </a:ext>
            </a:extLst>
          </p:cNvPr>
          <p:cNvSpPr/>
          <p:nvPr/>
        </p:nvSpPr>
        <p:spPr>
          <a:xfrm>
            <a:off x="654470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MEMORY</a:t>
            </a:r>
          </a:p>
        </p:txBody>
      </p:sp>
      <p:sp>
        <p:nvSpPr>
          <p:cNvPr id="30" name="Rechthoek 29">
            <a:extLst>
              <a:ext uri="{FF2B5EF4-FFF2-40B4-BE49-F238E27FC236}">
                <a16:creationId xmlns:a16="http://schemas.microsoft.com/office/drawing/2014/main" id="{077C2D8C-EC89-4FA9-8E04-08A35E351956}"/>
              </a:ext>
            </a:extLst>
          </p:cNvPr>
          <p:cNvSpPr/>
          <p:nvPr/>
        </p:nvSpPr>
        <p:spPr>
          <a:xfrm>
            <a:off x="4962596"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CPU</a:t>
            </a:r>
          </a:p>
        </p:txBody>
      </p:sp>
      <p:sp>
        <p:nvSpPr>
          <p:cNvPr id="31" name="Rechthoek 30">
            <a:extLst>
              <a:ext uri="{FF2B5EF4-FFF2-40B4-BE49-F238E27FC236}">
                <a16:creationId xmlns:a16="http://schemas.microsoft.com/office/drawing/2014/main" id="{00CDA630-65A4-452C-AB9A-6910FB05BAAE}"/>
              </a:ext>
            </a:extLst>
          </p:cNvPr>
          <p:cNvSpPr/>
          <p:nvPr/>
        </p:nvSpPr>
        <p:spPr>
          <a:xfrm>
            <a:off x="697902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2" name="Rechthoek 31">
            <a:extLst>
              <a:ext uri="{FF2B5EF4-FFF2-40B4-BE49-F238E27FC236}">
                <a16:creationId xmlns:a16="http://schemas.microsoft.com/office/drawing/2014/main" id="{51BEA463-49BC-41F7-A597-E9511213D2E1}"/>
              </a:ext>
            </a:extLst>
          </p:cNvPr>
          <p:cNvSpPr/>
          <p:nvPr/>
        </p:nvSpPr>
        <p:spPr>
          <a:xfrm>
            <a:off x="629831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3" name="Rechthoek 32">
            <a:extLst>
              <a:ext uri="{FF2B5EF4-FFF2-40B4-BE49-F238E27FC236}">
                <a16:creationId xmlns:a16="http://schemas.microsoft.com/office/drawing/2014/main" id="{56B55DF2-C110-40CC-B5B2-F34C372D6BEA}"/>
              </a:ext>
            </a:extLst>
          </p:cNvPr>
          <p:cNvSpPr/>
          <p:nvPr/>
        </p:nvSpPr>
        <p:spPr>
          <a:xfrm>
            <a:off x="5583904"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4" name="Rechthoek 33">
            <a:extLst>
              <a:ext uri="{FF2B5EF4-FFF2-40B4-BE49-F238E27FC236}">
                <a16:creationId xmlns:a16="http://schemas.microsoft.com/office/drawing/2014/main" id="{B081B5A6-B5AE-4343-A0DA-F9AC1CB024F6}"/>
              </a:ext>
            </a:extLst>
          </p:cNvPr>
          <p:cNvSpPr/>
          <p:nvPr/>
        </p:nvSpPr>
        <p:spPr>
          <a:xfrm>
            <a:off x="486750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36" name="Rechthoek 35">
            <a:extLst>
              <a:ext uri="{FF2B5EF4-FFF2-40B4-BE49-F238E27FC236}">
                <a16:creationId xmlns:a16="http://schemas.microsoft.com/office/drawing/2014/main" id="{8CDE85FE-D598-4E88-902A-168521B7C15A}"/>
              </a:ext>
            </a:extLst>
          </p:cNvPr>
          <p:cNvSpPr/>
          <p:nvPr/>
        </p:nvSpPr>
        <p:spPr>
          <a:xfrm>
            <a:off x="1048338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7" name="Rechthoek 36">
            <a:extLst>
              <a:ext uri="{FF2B5EF4-FFF2-40B4-BE49-F238E27FC236}">
                <a16:creationId xmlns:a16="http://schemas.microsoft.com/office/drawing/2014/main" id="{B17B137C-5176-4025-9670-522D37B40F5B}"/>
              </a:ext>
            </a:extLst>
          </p:cNvPr>
          <p:cNvSpPr/>
          <p:nvPr/>
        </p:nvSpPr>
        <p:spPr>
          <a:xfrm>
            <a:off x="980267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8" name="Rechthoek 37">
            <a:extLst>
              <a:ext uri="{FF2B5EF4-FFF2-40B4-BE49-F238E27FC236}">
                <a16:creationId xmlns:a16="http://schemas.microsoft.com/office/drawing/2014/main" id="{B492D086-DC59-4BD7-AE5F-D6FD0F3F8147}"/>
              </a:ext>
            </a:extLst>
          </p:cNvPr>
          <p:cNvSpPr/>
          <p:nvPr/>
        </p:nvSpPr>
        <p:spPr>
          <a:xfrm>
            <a:off x="9088266"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9" name="Rechthoek 38">
            <a:extLst>
              <a:ext uri="{FF2B5EF4-FFF2-40B4-BE49-F238E27FC236}">
                <a16:creationId xmlns:a16="http://schemas.microsoft.com/office/drawing/2014/main" id="{064909BB-F919-4020-8C09-55D5872171F9}"/>
              </a:ext>
            </a:extLst>
          </p:cNvPr>
          <p:cNvSpPr/>
          <p:nvPr/>
        </p:nvSpPr>
        <p:spPr>
          <a:xfrm>
            <a:off x="837186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42" name="Rechthoek 41">
            <a:extLst>
              <a:ext uri="{FF2B5EF4-FFF2-40B4-BE49-F238E27FC236}">
                <a16:creationId xmlns:a16="http://schemas.microsoft.com/office/drawing/2014/main" id="{39BD4C43-F810-48FD-B1FE-54D952C16EDA}"/>
              </a:ext>
            </a:extLst>
          </p:cNvPr>
          <p:cNvSpPr/>
          <p:nvPr/>
        </p:nvSpPr>
        <p:spPr>
          <a:xfrm>
            <a:off x="4962596" y="366541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3" name="Rechthoek 42">
            <a:extLst>
              <a:ext uri="{FF2B5EF4-FFF2-40B4-BE49-F238E27FC236}">
                <a16:creationId xmlns:a16="http://schemas.microsoft.com/office/drawing/2014/main" id="{768D90CA-B534-467F-B545-E0BACC37E79E}"/>
              </a:ext>
            </a:extLst>
          </p:cNvPr>
          <p:cNvSpPr/>
          <p:nvPr/>
        </p:nvSpPr>
        <p:spPr>
          <a:xfrm>
            <a:off x="5543734" y="367355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8" name="Rechthoek 47">
            <a:extLst>
              <a:ext uri="{FF2B5EF4-FFF2-40B4-BE49-F238E27FC236}">
                <a16:creationId xmlns:a16="http://schemas.microsoft.com/office/drawing/2014/main" id="{F3FC473C-DFAE-4260-A6BD-B032FF29B8AC}"/>
              </a:ext>
            </a:extLst>
          </p:cNvPr>
          <p:cNvSpPr/>
          <p:nvPr/>
        </p:nvSpPr>
        <p:spPr>
          <a:xfrm>
            <a:off x="6540316" y="367355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49" name="Rechthoek 48">
            <a:extLst>
              <a:ext uri="{FF2B5EF4-FFF2-40B4-BE49-F238E27FC236}">
                <a16:creationId xmlns:a16="http://schemas.microsoft.com/office/drawing/2014/main" id="{A785D212-A94E-4221-A7CF-B05EFE358917}"/>
              </a:ext>
            </a:extLst>
          </p:cNvPr>
          <p:cNvSpPr/>
          <p:nvPr/>
        </p:nvSpPr>
        <p:spPr>
          <a:xfrm>
            <a:off x="7121454" y="368169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50" name="Rechthoek 49">
            <a:extLst>
              <a:ext uri="{FF2B5EF4-FFF2-40B4-BE49-F238E27FC236}">
                <a16:creationId xmlns:a16="http://schemas.microsoft.com/office/drawing/2014/main" id="{E14B50AB-F78D-4734-938D-4D468C509684}"/>
              </a:ext>
            </a:extLst>
          </p:cNvPr>
          <p:cNvSpPr/>
          <p:nvPr/>
        </p:nvSpPr>
        <p:spPr>
          <a:xfrm>
            <a:off x="8122422" y="3673550"/>
            <a:ext cx="635888"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1" name="Rechthoek 50">
            <a:extLst>
              <a:ext uri="{FF2B5EF4-FFF2-40B4-BE49-F238E27FC236}">
                <a16:creationId xmlns:a16="http://schemas.microsoft.com/office/drawing/2014/main" id="{057C5735-4A9D-404B-A539-3D842DDF4F57}"/>
              </a:ext>
            </a:extLst>
          </p:cNvPr>
          <p:cNvSpPr/>
          <p:nvPr/>
        </p:nvSpPr>
        <p:spPr>
          <a:xfrm>
            <a:off x="8743988" y="3674268"/>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2" name="Rechthoek 51">
            <a:extLst>
              <a:ext uri="{FF2B5EF4-FFF2-40B4-BE49-F238E27FC236}">
                <a16:creationId xmlns:a16="http://schemas.microsoft.com/office/drawing/2014/main" id="{C1C2BD38-2BEE-4E5E-AB5E-7115EAD38550}"/>
              </a:ext>
            </a:extLst>
          </p:cNvPr>
          <p:cNvSpPr/>
          <p:nvPr/>
        </p:nvSpPr>
        <p:spPr>
          <a:xfrm>
            <a:off x="9625714" y="3688557"/>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IO</a:t>
            </a:r>
          </a:p>
        </p:txBody>
      </p:sp>
      <p:sp>
        <p:nvSpPr>
          <p:cNvPr id="53" name="Rechthoek 52">
            <a:extLst>
              <a:ext uri="{FF2B5EF4-FFF2-40B4-BE49-F238E27FC236}">
                <a16:creationId xmlns:a16="http://schemas.microsoft.com/office/drawing/2014/main" id="{FA81610B-06D4-40B9-BC10-9DF77A5FD35F}"/>
              </a:ext>
            </a:extLst>
          </p:cNvPr>
          <p:cNvSpPr/>
          <p:nvPr/>
        </p:nvSpPr>
        <p:spPr>
          <a:xfrm>
            <a:off x="10206852" y="3684665"/>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23" name="Pijl: omlaag 22">
            <a:extLst>
              <a:ext uri="{FF2B5EF4-FFF2-40B4-BE49-F238E27FC236}">
                <a16:creationId xmlns:a16="http://schemas.microsoft.com/office/drawing/2014/main" id="{25048836-7C95-4F47-98A4-660A2D072540}"/>
              </a:ext>
            </a:extLst>
          </p:cNvPr>
          <p:cNvSpPr/>
          <p:nvPr/>
        </p:nvSpPr>
        <p:spPr>
          <a:xfrm>
            <a:off x="4653023"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Pijl: omlaag 53">
            <a:extLst>
              <a:ext uri="{FF2B5EF4-FFF2-40B4-BE49-F238E27FC236}">
                <a16:creationId xmlns:a16="http://schemas.microsoft.com/office/drawing/2014/main" id="{D0408E85-383D-4975-879D-8776DECB18A7}"/>
              </a:ext>
            </a:extLst>
          </p:cNvPr>
          <p:cNvSpPr/>
          <p:nvPr/>
        </p:nvSpPr>
        <p:spPr>
          <a:xfrm>
            <a:off x="8028288"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itel 4">
            <a:extLst>
              <a:ext uri="{FF2B5EF4-FFF2-40B4-BE49-F238E27FC236}">
                <a16:creationId xmlns:a16="http://schemas.microsoft.com/office/drawing/2014/main" id="{0C8A4A38-4D95-4C07-8EA0-722FDBEEFB84}"/>
              </a:ext>
            </a:extLst>
          </p:cNvPr>
          <p:cNvSpPr txBox="1">
            <a:spLocks/>
          </p:cNvSpPr>
          <p:nvPr/>
        </p:nvSpPr>
        <p:spPr>
          <a:xfrm>
            <a:off x="0" y="885461"/>
            <a:ext cx="4350971" cy="6585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r>
              <a:rPr lang="en-US" dirty="0" err="1"/>
              <a:t>Onder</a:t>
            </a:r>
            <a:r>
              <a:rPr lang="en-US" dirty="0"/>
              <a:t> de </a:t>
            </a:r>
            <a:r>
              <a:rPr lang="en-US" dirty="0" err="1"/>
              <a:t>motorkap</a:t>
            </a:r>
            <a:endParaRPr lang="nl-NL" dirty="0"/>
          </a:p>
        </p:txBody>
      </p:sp>
    </p:spTree>
    <p:extLst>
      <p:ext uri="{BB962C8B-B14F-4D97-AF65-F5344CB8AC3E}">
        <p14:creationId xmlns:p14="http://schemas.microsoft.com/office/powerpoint/2010/main" val="40661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die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It </a:t>
            </a:r>
            <a:r>
              <a:rPr lang="nl-NL" dirty="0" err="1"/>
              <a:t>all</a:t>
            </a:r>
            <a:r>
              <a:rPr lang="nl-NL" dirty="0"/>
              <a:t> </a:t>
            </a:r>
            <a:r>
              <a:rPr lang="nl-NL" dirty="0" err="1"/>
              <a:t>about</a:t>
            </a:r>
            <a:r>
              <a:rPr lang="nl-NL" dirty="0"/>
              <a:t> </a:t>
            </a:r>
            <a:r>
              <a:rPr lang="nl-NL" dirty="0" err="1"/>
              <a:t>the</a:t>
            </a:r>
            <a:r>
              <a:rPr lang="nl-NL" dirty="0"/>
              <a:t> money (IN </a:t>
            </a:r>
            <a:r>
              <a:rPr lang="nl-NL" dirty="0" err="1"/>
              <a:t>the</a:t>
            </a:r>
            <a:r>
              <a:rPr lang="nl-NL" dirty="0"/>
              <a:t> </a:t>
            </a:r>
            <a:r>
              <a:rPr lang="nl-NL" dirty="0" err="1"/>
              <a:t>cloud</a:t>
            </a:r>
            <a:r>
              <a:rPr lang="nl-NL" dirty="0"/>
              <a:t>)</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Cloud VM resources zoals memory, CPU en storage.</a:t>
            </a:r>
            <a:br>
              <a:rPr lang="nl-NL" sz="2400" dirty="0"/>
            </a:br>
            <a:br>
              <a:rPr lang="nl-NL" sz="2400" dirty="0"/>
            </a:br>
            <a:r>
              <a:rPr lang="nl-NL" sz="2400" dirty="0"/>
              <a:t>Onderzoek toont aan : “OS overhead per VM is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br>
              <a:rPr lang="nl-NL" sz="2400" dirty="0"/>
            </a:br>
            <a:endParaRPr lang="nl-NL" sz="2400" dirty="0"/>
          </a:p>
          <a:p>
            <a:pPr marL="452437" lvl="1" indent="0">
              <a:buNone/>
            </a:pPr>
            <a:r>
              <a:rPr lang="nl-NL" sz="2400" dirty="0"/>
              <a:t>Je hebt mogelijk meer </a:t>
            </a:r>
            <a:r>
              <a:rPr lang="nl-NL" sz="2400" dirty="0" err="1"/>
              <a:t>cloud</a:t>
            </a:r>
            <a:r>
              <a:rPr lang="nl-NL" sz="2400" dirty="0"/>
              <a:t> </a:t>
            </a:r>
            <a:r>
              <a:rPr lang="nl-NL" sz="2400" dirty="0" err="1"/>
              <a:t>VMs</a:t>
            </a:r>
            <a:r>
              <a:rPr lang="nl-NL" sz="2400" dirty="0"/>
              <a:t> nodig wat de kosten zou kunnen opdrijven als je niet correct </a:t>
            </a:r>
            <a:r>
              <a:rPr lang="nl-NL" sz="2400" dirty="0" err="1"/>
              <a:t>sized</a:t>
            </a:r>
            <a:r>
              <a:rPr lang="nl-NL" sz="2400" dirty="0"/>
              <a:t>. </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2093966" y="3429001"/>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4982789" y="3346493"/>
            <a:ext cx="1690081" cy="2872188"/>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5"/>
          <a:stretch>
            <a:fillRect/>
          </a:stretch>
        </p:blipFill>
        <p:spPr>
          <a:xfrm>
            <a:off x="7768472" y="334649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9156"/>
              <a:gd name="adj2" fmla="val 851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6"/>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4062844" y="4404599"/>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6809705" y="4322092"/>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179702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 je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17</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AF9ADC1-54A2-4500-B14C-B2DF3075320C}"/>
              </a:ext>
            </a:extLst>
          </p:cNvPr>
          <p:cNvSpPr/>
          <p:nvPr/>
        </p:nvSpPr>
        <p:spPr>
          <a:xfrm>
            <a:off x="990600" y="1914404"/>
            <a:ext cx="8070456" cy="2954655"/>
          </a:xfrm>
          <a:prstGeom prst="rect">
            <a:avLst/>
          </a:prstGeom>
        </p:spPr>
        <p:txBody>
          <a:bodyPr wrap="square">
            <a:spAutoFit/>
          </a:bodyPr>
          <a:lstStyle/>
          <a:p>
            <a:pPr marL="285750" indent="-285750">
              <a:buFont typeface="Arial" panose="020B0604020202020204" pitchFamily="34" charset="0"/>
              <a:buChar char="•"/>
            </a:pPr>
            <a:r>
              <a:rPr lang="nl-NL" sz="2400" dirty="0" err="1"/>
              <a:t>Choose</a:t>
            </a:r>
            <a:r>
              <a:rPr lang="nl-NL" sz="2400" dirty="0"/>
              <a:t> </a:t>
            </a:r>
            <a:r>
              <a:rPr lang="nl-NL" sz="2400" dirty="0" err="1"/>
              <a:t>your</a:t>
            </a:r>
            <a:r>
              <a:rPr lang="nl-NL" sz="2400" dirty="0"/>
              <a:t> </a:t>
            </a:r>
            <a:r>
              <a:rPr lang="nl-NL" sz="2400" dirty="0" err="1"/>
              <a:t>layers</a:t>
            </a:r>
            <a:r>
              <a:rPr lang="nl-NL" sz="2400" dirty="0"/>
              <a:t> </a:t>
            </a:r>
            <a:r>
              <a:rPr lang="nl-NL" sz="2400" dirty="0" err="1"/>
              <a:t>wisely</a:t>
            </a:r>
            <a:r>
              <a:rPr lang="nl-NL" sz="2400" dirty="0"/>
              <a:t>!</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Use</a:t>
            </a:r>
            <a:r>
              <a:rPr lang="nl-NL" sz="2400" dirty="0"/>
              <a:t> no more </a:t>
            </a:r>
            <a:r>
              <a:rPr lang="nl-NL" sz="2400" dirty="0" err="1"/>
              <a:t>than</a:t>
            </a:r>
            <a:r>
              <a:rPr lang="nl-NL" sz="2400" dirty="0"/>
              <a:t> </a:t>
            </a:r>
            <a:r>
              <a:rPr lang="nl-NL" sz="2400" dirty="0" err="1"/>
              <a:t>one</a:t>
            </a:r>
            <a:r>
              <a:rPr lang="nl-NL" sz="2400" dirty="0"/>
              <a:t> </a:t>
            </a:r>
            <a:r>
              <a:rPr lang="nl-NL" sz="2400" dirty="0" err="1"/>
              <a:t>process</a:t>
            </a:r>
            <a:r>
              <a:rPr lang="nl-NL" sz="2400" dirty="0"/>
              <a:t> or </a:t>
            </a:r>
            <a:r>
              <a:rPr lang="nl-NL" sz="2400" dirty="0" err="1"/>
              <a:t>function</a:t>
            </a:r>
            <a:r>
              <a:rPr lang="nl-NL" sz="2400" dirty="0"/>
              <a:t> in a single container.</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t>Data </a:t>
            </a:r>
            <a:r>
              <a:rPr lang="nl-NL" sz="2400" dirty="0" err="1"/>
              <a:t>should</a:t>
            </a:r>
            <a:r>
              <a:rPr lang="nl-NL" sz="2400" dirty="0"/>
              <a:t> </a:t>
            </a:r>
            <a:r>
              <a:rPr lang="nl-NL" sz="2400" dirty="0" err="1"/>
              <a:t>be</a:t>
            </a:r>
            <a:r>
              <a:rPr lang="nl-NL" sz="2400" dirty="0"/>
              <a:t> </a:t>
            </a:r>
            <a:r>
              <a:rPr lang="nl-NL" sz="2400" dirty="0" err="1"/>
              <a:t>stored</a:t>
            </a:r>
            <a:r>
              <a:rPr lang="nl-NL" sz="2400" dirty="0"/>
              <a:t> in </a:t>
            </a:r>
            <a:r>
              <a:rPr lang="nl-NL" sz="2400" dirty="0" err="1"/>
              <a:t>external</a:t>
            </a:r>
            <a:r>
              <a:rPr lang="nl-NL" sz="2400" dirty="0"/>
              <a:t> volumes or databases. </a:t>
            </a:r>
            <a:r>
              <a:rPr lang="nl-NL" sz="2400" dirty="0" err="1"/>
              <a:t>Configuration</a:t>
            </a:r>
            <a:r>
              <a:rPr lang="nl-NL" sz="2400" dirty="0"/>
              <a:t>, </a:t>
            </a:r>
            <a:r>
              <a:rPr lang="nl-NL" sz="2400" dirty="0" err="1"/>
              <a:t>likewise</a:t>
            </a:r>
            <a:r>
              <a:rPr lang="nl-NL" sz="2400" dirty="0"/>
              <a:t>, </a:t>
            </a:r>
            <a:r>
              <a:rPr lang="nl-NL" sz="2400" dirty="0" err="1"/>
              <a:t>should</a:t>
            </a:r>
            <a:r>
              <a:rPr lang="nl-NL" sz="2400" dirty="0"/>
              <a:t> </a:t>
            </a:r>
            <a:r>
              <a:rPr lang="nl-NL" sz="2400" dirty="0" err="1"/>
              <a:t>be</a:t>
            </a:r>
            <a:r>
              <a:rPr lang="nl-NL" sz="2400" dirty="0"/>
              <a:t> </a:t>
            </a:r>
            <a:r>
              <a:rPr lang="nl-NL" sz="2400" dirty="0" err="1"/>
              <a:t>provided</a:t>
            </a:r>
            <a:r>
              <a:rPr lang="nl-NL" sz="2400" dirty="0"/>
              <a:t> </a:t>
            </a:r>
            <a:r>
              <a:rPr lang="nl-NL" sz="2400" dirty="0" err="1"/>
              <a:t>externally</a:t>
            </a:r>
            <a:r>
              <a:rPr lang="nl-NL" sz="2400" dirty="0"/>
              <a:t>.</a:t>
            </a:r>
          </a:p>
          <a:p>
            <a:endParaRPr lang="nl-NL" dirty="0"/>
          </a:p>
        </p:txBody>
      </p:sp>
      <p:sp>
        <p:nvSpPr>
          <p:cNvPr id="6" name="Titel 1">
            <a:extLst>
              <a:ext uri="{FF2B5EF4-FFF2-40B4-BE49-F238E27FC236}">
                <a16:creationId xmlns:a16="http://schemas.microsoft.com/office/drawing/2014/main" id="{B3AFE016-E3C0-4135-B715-ABA501F2CF2F}"/>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Learn it you will, teach you I shall….</a:t>
            </a:r>
            <a:endParaRPr lang="nl-NL" dirty="0"/>
          </a:p>
        </p:txBody>
      </p:sp>
      <p:sp>
        <p:nvSpPr>
          <p:cNvPr id="7" name="Rechthoek 6">
            <a:extLst>
              <a:ext uri="{FF2B5EF4-FFF2-40B4-BE49-F238E27FC236}">
                <a16:creationId xmlns:a16="http://schemas.microsoft.com/office/drawing/2014/main" id="{02B47C62-6BA5-4BEB-967F-7F775CECF1A0}"/>
              </a:ext>
            </a:extLst>
          </p:cNvPr>
          <p:cNvSpPr/>
          <p:nvPr/>
        </p:nvSpPr>
        <p:spPr>
          <a:xfrm>
            <a:off x="990600" y="5505010"/>
            <a:ext cx="10142018" cy="923330"/>
          </a:xfrm>
          <a:prstGeom prst="rect">
            <a:avLst/>
          </a:prstGeom>
        </p:spPr>
        <p:txBody>
          <a:bodyPr wrap="square">
            <a:spAutoFit/>
          </a:bodyPr>
          <a:lstStyle/>
          <a:p>
            <a:r>
              <a:rPr lang="nl-NL" dirty="0">
                <a:hlinkClick r:id="rId2"/>
              </a:rPr>
              <a:t>https://www.threatstack.com/blog/21-developers-docker-experts-reveal-the-biggest-mistakes-people-make-when-switching-to-docker-containers</a:t>
            </a:r>
            <a:endParaRPr lang="nl-NL" dirty="0"/>
          </a:p>
          <a:p>
            <a:endParaRPr lang="nl-NL" dirty="0"/>
          </a:p>
        </p:txBody>
      </p:sp>
      <p:pic>
        <p:nvPicPr>
          <p:cNvPr id="2050" name="Picture 2">
            <a:extLst>
              <a:ext uri="{FF2B5EF4-FFF2-40B4-BE49-F238E27FC236}">
                <a16:creationId xmlns:a16="http://schemas.microsoft.com/office/drawing/2014/main" id="{95E4B88F-D1C7-42BD-AD29-04A6E380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299" y="1330464"/>
            <a:ext cx="3923963" cy="3923963"/>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408A86BA-4FE1-4770-80FD-4CF97FB656A6}"/>
              </a:ext>
            </a:extLst>
          </p:cNvPr>
          <p:cNvSpPr/>
          <p:nvPr/>
        </p:nvSpPr>
        <p:spPr>
          <a:xfrm>
            <a:off x="8294336" y="1180306"/>
            <a:ext cx="3471483" cy="43472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50901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D760B-CB09-404F-A312-FE6CA363F2E1}"/>
              </a:ext>
            </a:extLst>
          </p:cNvPr>
          <p:cNvSpPr>
            <a:spLocks noGrp="1"/>
          </p:cNvSpPr>
          <p:nvPr>
            <p:ph type="title"/>
          </p:nvPr>
        </p:nvSpPr>
        <p:spPr>
          <a:xfrm>
            <a:off x="396000" y="1080000"/>
            <a:ext cx="10009641" cy="1238657"/>
          </a:xfrm>
        </p:spPr>
        <p:txBody>
          <a:bodyPr/>
          <a:lstStyle/>
          <a:p>
            <a:r>
              <a:rPr lang="nl-NL" sz="3200" dirty="0"/>
              <a:t>toegevoegde waarde </a:t>
            </a:r>
            <a:r>
              <a:rPr lang="nl-NL" sz="3200" dirty="0" err="1"/>
              <a:t>docker</a:t>
            </a:r>
            <a:r>
              <a:rPr lang="nl-NL" sz="3200" dirty="0"/>
              <a:t> voor </a:t>
            </a:r>
            <a:r>
              <a:rPr lang="nl-NL" sz="3200" dirty="0" err="1"/>
              <a:t>java</a:t>
            </a:r>
            <a:r>
              <a:rPr lang="nl-NL" sz="3200" dirty="0"/>
              <a:t> engineer?</a:t>
            </a:r>
          </a:p>
        </p:txBody>
      </p:sp>
      <p:pic>
        <p:nvPicPr>
          <p:cNvPr id="3" name="Afbeelding 2">
            <a:extLst>
              <a:ext uri="{FF2B5EF4-FFF2-40B4-BE49-F238E27FC236}">
                <a16:creationId xmlns:a16="http://schemas.microsoft.com/office/drawing/2014/main" id="{0DB7F00B-9B97-427D-A5A3-85585C14B4A3}"/>
              </a:ext>
            </a:extLst>
          </p:cNvPr>
          <p:cNvPicPr>
            <a:picLocks noChangeAspect="1"/>
          </p:cNvPicPr>
          <p:nvPr/>
        </p:nvPicPr>
        <p:blipFill>
          <a:blip r:embed="rId3"/>
          <a:stretch>
            <a:fillRect/>
          </a:stretch>
        </p:blipFill>
        <p:spPr>
          <a:xfrm>
            <a:off x="2423269" y="3279213"/>
            <a:ext cx="6924675" cy="3067050"/>
          </a:xfrm>
          <a:prstGeom prst="rect">
            <a:avLst/>
          </a:prstGeom>
        </p:spPr>
      </p:pic>
    </p:spTree>
    <p:extLst>
      <p:ext uri="{BB962C8B-B14F-4D97-AF65-F5344CB8AC3E}">
        <p14:creationId xmlns:p14="http://schemas.microsoft.com/office/powerpoint/2010/main" val="3884544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2416E-C3EE-4162-90D0-0A2C8780A422}"/>
              </a:ext>
            </a:extLst>
          </p:cNvPr>
          <p:cNvSpPr>
            <a:spLocks noGrp="1"/>
          </p:cNvSpPr>
          <p:nvPr>
            <p:ph type="title"/>
          </p:nvPr>
        </p:nvSpPr>
        <p:spPr/>
        <p:txBody>
          <a:bodyPr/>
          <a:lstStyle/>
          <a:p>
            <a:r>
              <a:rPr lang="nl-NL" dirty="0" err="1"/>
              <a:t>Who</a:t>
            </a:r>
            <a:r>
              <a:rPr lang="nl-NL" dirty="0"/>
              <a:t> </a:t>
            </a:r>
            <a:r>
              <a:rPr lang="nl-NL" dirty="0" err="1"/>
              <a:t>careS</a:t>
            </a:r>
            <a:r>
              <a:rPr lang="nl-NL" dirty="0"/>
              <a:t>?</a:t>
            </a:r>
          </a:p>
        </p:txBody>
      </p:sp>
      <p:sp>
        <p:nvSpPr>
          <p:cNvPr id="3" name="Tijdelijke aanduiding voor inhoud 2">
            <a:extLst>
              <a:ext uri="{FF2B5EF4-FFF2-40B4-BE49-F238E27FC236}">
                <a16:creationId xmlns:a16="http://schemas.microsoft.com/office/drawing/2014/main" id="{1FBA49DB-75AB-4F39-92B7-1D87571FA1C9}"/>
              </a:ext>
            </a:extLst>
          </p:cNvPr>
          <p:cNvSpPr>
            <a:spLocks noGrp="1"/>
          </p:cNvSpPr>
          <p:nvPr>
            <p:ph idx="1"/>
          </p:nvPr>
        </p:nvSpPr>
        <p:spPr>
          <a:xfrm>
            <a:off x="838199" y="1825625"/>
            <a:ext cx="8763001" cy="4351338"/>
          </a:xfrm>
        </p:spPr>
        <p:txBody>
          <a:bodyPr>
            <a:normAutofit fontScale="92500" lnSpcReduction="20000"/>
          </a:bodyPr>
          <a:lstStyle/>
          <a:p>
            <a:r>
              <a:rPr lang="nl-NL" dirty="0"/>
              <a:t>Docker is here </a:t>
            </a:r>
            <a:r>
              <a:rPr lang="nl-NL" dirty="0" err="1"/>
              <a:t>to</a:t>
            </a:r>
            <a:r>
              <a:rPr lang="nl-NL" dirty="0"/>
              <a:t> </a:t>
            </a:r>
            <a:r>
              <a:rPr lang="nl-NL" dirty="0" err="1"/>
              <a:t>stay</a:t>
            </a:r>
            <a:r>
              <a:rPr lang="nl-NL" dirty="0"/>
              <a:t>… (… in </a:t>
            </a:r>
            <a:r>
              <a:rPr lang="nl-NL" dirty="0" err="1"/>
              <a:t>whatever</a:t>
            </a:r>
            <a:r>
              <a:rPr lang="nl-NL" dirty="0"/>
              <a:t> form ….)</a:t>
            </a:r>
          </a:p>
          <a:p>
            <a:pPr lvl="1"/>
            <a:r>
              <a:rPr lang="nl-NL" dirty="0">
                <a:hlinkClick r:id="rId3"/>
              </a:rPr>
              <a:t>https://www.itproportal.com/news/are-containers-here-to-stay/</a:t>
            </a:r>
            <a:endParaRPr lang="nl-NL" dirty="0"/>
          </a:p>
          <a:p>
            <a:pPr lvl="1"/>
            <a:r>
              <a:rPr lang="nl-NL" dirty="0">
                <a:hlinkClick r:id="rId4"/>
              </a:rPr>
              <a:t>https://medium.com/@tao_66792/interesting-facts-companies-and-the-use-of-docker-948baa8cf309</a:t>
            </a:r>
            <a:endParaRPr lang="nl-NL" dirty="0"/>
          </a:p>
          <a:p>
            <a:endParaRPr lang="nl-NL" dirty="0"/>
          </a:p>
          <a:p>
            <a:r>
              <a:rPr lang="nl-NL" dirty="0"/>
              <a:t>Het is populair en gewoon tof…</a:t>
            </a:r>
          </a:p>
          <a:p>
            <a:pPr lvl="1"/>
            <a:r>
              <a:rPr lang="nl-NL" dirty="0">
                <a:hlinkClick r:id="rId5"/>
              </a:rPr>
              <a:t>https://trends.google.com/trends/explore?date=2012-01-01%202020-02-25&amp;q=%2Fm%2F0wkcjgj</a:t>
            </a:r>
            <a:br>
              <a:rPr lang="nl-NL" dirty="0"/>
            </a:br>
            <a:r>
              <a:rPr lang="nl-NL" dirty="0">
                <a:hlinkClick r:id="rId6"/>
              </a:rPr>
              <a:t>https://docker.com/blog/10-reasons-developers-love-docker</a:t>
            </a:r>
            <a:endParaRPr lang="nl-NL" dirty="0"/>
          </a:p>
          <a:p>
            <a:endParaRPr lang="nl-NL" dirty="0"/>
          </a:p>
          <a:p>
            <a:r>
              <a:rPr lang="nl-NL" dirty="0"/>
              <a:t>Als je jezelf een </a:t>
            </a:r>
            <a:r>
              <a:rPr lang="nl-NL" dirty="0" err="1"/>
              <a:t>DevOps</a:t>
            </a:r>
            <a:r>
              <a:rPr lang="nl-NL" dirty="0"/>
              <a:t> wilt noemen dan hoort het bij je </a:t>
            </a:r>
            <a:r>
              <a:rPr lang="nl-NL" dirty="0" err="1"/>
              <a:t>skill</a:t>
            </a:r>
            <a:r>
              <a:rPr lang="nl-NL" dirty="0"/>
              <a:t> set….</a:t>
            </a:r>
          </a:p>
          <a:p>
            <a:pPr lvl="1"/>
            <a:r>
              <a:rPr lang="nl-NL" dirty="0">
                <a:hlinkClick r:id="rId7"/>
              </a:rPr>
              <a:t>https://habr.com/en/post/449218/</a:t>
            </a:r>
            <a:endParaRPr lang="nl-NL" dirty="0"/>
          </a:p>
          <a:p>
            <a:pPr lvl="1"/>
            <a:endParaRPr lang="nl-NL" dirty="0"/>
          </a:p>
          <a:p>
            <a:r>
              <a:rPr lang="nl-NL" dirty="0"/>
              <a:t>Elke IT organisatie zou idealiter een Docker expert moeten hebben (ook in kleine organisaties)</a:t>
            </a:r>
          </a:p>
          <a:p>
            <a:pPr lvl="1"/>
            <a:r>
              <a:rPr lang="nl-NL" dirty="0">
                <a:hlinkClick r:id="rId8"/>
              </a:rPr>
              <a:t>https://containerjournal.com/features/docker-appropriate-smaller-companies/</a:t>
            </a:r>
            <a:br>
              <a:rPr lang="nl-NL" dirty="0"/>
            </a:br>
            <a:endParaRPr lang="nl-NL" dirty="0"/>
          </a:p>
          <a:p>
            <a:endParaRPr lang="nl-NL" dirty="0"/>
          </a:p>
        </p:txBody>
      </p:sp>
      <p:pic>
        <p:nvPicPr>
          <p:cNvPr id="4" name="Picture 6">
            <a:extLst>
              <a:ext uri="{FF2B5EF4-FFF2-40B4-BE49-F238E27FC236}">
                <a16:creationId xmlns:a16="http://schemas.microsoft.com/office/drawing/2014/main" id="{66CCB33E-8AAB-4F75-9B08-328F05B8CF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1201" y="1457255"/>
            <a:ext cx="1296258" cy="2717048"/>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CCDC62D2-12EB-4D9D-810F-4C4478306093}"/>
              </a:ext>
            </a:extLst>
          </p:cNvPr>
          <p:cNvSpPr/>
          <p:nvPr/>
        </p:nvSpPr>
        <p:spPr>
          <a:xfrm>
            <a:off x="9083040" y="1219200"/>
            <a:ext cx="2712720" cy="360426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289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Met </a:t>
            </a:r>
            <a:r>
              <a:rPr lang="nl-NL" dirty="0" err="1"/>
              <a:t>java</a:t>
            </a:r>
            <a:r>
              <a:rPr lang="nl-NL" dirty="0"/>
              <a:t> hadden we al ….</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973" y="1639428"/>
            <a:ext cx="7124006" cy="357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afgeronde hoeken 21">
            <a:extLst>
              <a:ext uri="{FF2B5EF4-FFF2-40B4-BE49-F238E27FC236}">
                <a16:creationId xmlns:a16="http://schemas.microsoft.com/office/drawing/2014/main" id="{B7E85B75-7EC2-46F4-A4E8-78CD784F1727}"/>
              </a:ext>
            </a:extLst>
          </p:cNvPr>
          <p:cNvSpPr/>
          <p:nvPr/>
        </p:nvSpPr>
        <p:spPr>
          <a:xfrm>
            <a:off x="7395832" y="1928814"/>
            <a:ext cx="3624593" cy="2889176"/>
          </a:xfrm>
          <a:prstGeom prst="roundRect">
            <a:avLst>
              <a:gd name="adj" fmla="val 6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afgeronde hoeken 20">
            <a:extLst>
              <a:ext uri="{FF2B5EF4-FFF2-40B4-BE49-F238E27FC236}">
                <a16:creationId xmlns:a16="http://schemas.microsoft.com/office/drawing/2014/main" id="{7DC24BC9-BFE5-4429-85C9-DD430770ED60}"/>
              </a:ext>
            </a:extLst>
          </p:cNvPr>
          <p:cNvSpPr/>
          <p:nvPr/>
        </p:nvSpPr>
        <p:spPr>
          <a:xfrm>
            <a:off x="1301121" y="1862152"/>
            <a:ext cx="3624593" cy="1557324"/>
          </a:xfrm>
          <a:prstGeom prst="roundRect">
            <a:avLst>
              <a:gd name="adj" fmla="val 9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7" name="Tijdelijke aanduiding voor inhoud 12">
            <a:extLst>
              <a:ext uri="{FF2B5EF4-FFF2-40B4-BE49-F238E27FC236}">
                <a16:creationId xmlns:a16="http://schemas.microsoft.com/office/drawing/2014/main" id="{41401FE0-BC81-4D03-8619-F68F4EE27D0C}"/>
              </a:ext>
            </a:extLst>
          </p:cNvPr>
          <p:cNvGraphicFramePr>
            <a:graphicFrameLocks/>
          </p:cNvGraphicFramePr>
          <p:nvPr>
            <p:extLst>
              <p:ext uri="{D42A27DB-BD31-4B8C-83A1-F6EECF244321}">
                <p14:modId xmlns:p14="http://schemas.microsoft.com/office/powerpoint/2010/main" val="1454761817"/>
              </p:ext>
            </p:extLst>
          </p:nvPr>
        </p:nvGraphicFramePr>
        <p:xfrm>
          <a:off x="7591466" y="2120333"/>
          <a:ext cx="3183999" cy="341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Tijdelijke aanduiding voor inhoud 12">
            <a:extLst>
              <a:ext uri="{FF2B5EF4-FFF2-40B4-BE49-F238E27FC236}">
                <a16:creationId xmlns:a16="http://schemas.microsoft.com/office/drawing/2014/main" id="{208B1F64-EFA3-464E-9D98-3218BE5C662D}"/>
              </a:ext>
            </a:extLst>
          </p:cNvPr>
          <p:cNvGraphicFramePr>
            <a:graphicFrameLocks/>
          </p:cNvGraphicFramePr>
          <p:nvPr>
            <p:extLst>
              <p:ext uri="{D42A27DB-BD31-4B8C-83A1-F6EECF244321}">
                <p14:modId xmlns:p14="http://schemas.microsoft.com/office/powerpoint/2010/main" val="3178419185"/>
              </p:ext>
            </p:extLst>
          </p:nvPr>
        </p:nvGraphicFramePr>
        <p:xfrm>
          <a:off x="1553462" y="2120333"/>
          <a:ext cx="3183999" cy="34100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6" descr="formación Fundamentos Java SE">
            <a:extLst>
              <a:ext uri="{FF2B5EF4-FFF2-40B4-BE49-F238E27FC236}">
                <a16:creationId xmlns:a16="http://schemas.microsoft.com/office/drawing/2014/main" id="{38BDF19F-6285-42FD-A133-965A09695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044" y="1928814"/>
            <a:ext cx="1196378" cy="1133584"/>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descr="Afbeelding met teken, klok, kamer&#10;&#10;Automatisch gegenereerde beschrijving">
            <a:extLst>
              <a:ext uri="{FF2B5EF4-FFF2-40B4-BE49-F238E27FC236}">
                <a16:creationId xmlns:a16="http://schemas.microsoft.com/office/drawing/2014/main" id="{7A00C067-4C01-4929-A0A1-5FD12AE40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11078" y="2734717"/>
            <a:ext cx="1086937" cy="1086937"/>
          </a:xfrm>
          <a:prstGeom prst="rect">
            <a:avLst/>
          </a:prstGeom>
        </p:spPr>
      </p:pic>
      <p:sp>
        <p:nvSpPr>
          <p:cNvPr id="25" name="Titel 1">
            <a:extLst>
              <a:ext uri="{FF2B5EF4-FFF2-40B4-BE49-F238E27FC236}">
                <a16:creationId xmlns:a16="http://schemas.microsoft.com/office/drawing/2014/main" id="{A1A57F4A-D560-4DC6-9216-C34EF895145F}"/>
              </a:ext>
            </a:extLst>
          </p:cNvPr>
          <p:cNvSpPr txBox="1">
            <a:spLocks/>
          </p:cNvSpPr>
          <p:nvPr/>
        </p:nvSpPr>
        <p:spPr>
          <a:xfrm>
            <a:off x="838200" y="365125"/>
            <a:ext cx="11265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t>Enige verschil: unit of </a:t>
            </a:r>
            <a:r>
              <a:rPr lang="nl-NL" dirty="0" err="1"/>
              <a:t>deployment</a:t>
            </a:r>
            <a:r>
              <a:rPr lang="nl-NL" dirty="0"/>
              <a:t>?</a:t>
            </a:r>
          </a:p>
        </p:txBody>
      </p:sp>
    </p:spTree>
    <p:extLst>
      <p:ext uri="{BB962C8B-B14F-4D97-AF65-F5344CB8AC3E}">
        <p14:creationId xmlns:p14="http://schemas.microsoft.com/office/powerpoint/2010/main" val="247391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vanuit het veld</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test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their</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code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by</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connecting</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to</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these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local</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instances</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instead</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of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connecting</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to</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remotely</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hosted</a:t>
            </a:r>
            <a:r>
              <a:rPr lang="nl-NL"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nl-NL" dirty="0" err="1">
                <a:highlight>
                  <a:srgbClr val="FFFF00"/>
                </a:highlight>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a:t>
            </a:r>
            <a:r>
              <a:rPr lang="en-US" dirty="0">
                <a:highlight>
                  <a:srgbClr val="FFFF00"/>
                </a:highlight>
              </a:rPr>
              <a:t>run </a:t>
            </a:r>
            <a:r>
              <a:rPr lang="en-US" i="1" dirty="0">
                <a:highlight>
                  <a:srgbClr val="FFFF00"/>
                </a:highlight>
              </a:rPr>
              <a:t>any number of complete environments</a:t>
            </a:r>
            <a:r>
              <a:rPr lang="en-US" dirty="0">
                <a:highlight>
                  <a:srgbClr val="FFFF00"/>
                </a:highlight>
              </a:rPr>
              <a:t> at the same time</a:t>
            </a:r>
            <a:r>
              <a:rPr lang="en-US" dirty="0"/>
              <a:t>.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a:t>
            </a:r>
            <a:r>
              <a:rPr lang="en-US" dirty="0">
                <a:solidFill>
                  <a:srgbClr val="515151"/>
                </a:solidFill>
                <a:highlight>
                  <a:srgbClr val="FFFF00"/>
                </a:highlight>
                <a:latin typeface="PT Sans"/>
              </a:rPr>
              <a:t>have the build server create any number of deployment environments when needed</a:t>
            </a:r>
            <a:r>
              <a:rPr lang="en-US" dirty="0">
                <a:solidFill>
                  <a:srgbClr val="515151"/>
                </a:solidFill>
                <a:latin typeface="PT Sans"/>
              </a:rPr>
              <a:t>.</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rot="20771218">
            <a:off x="1192094" y="5951081"/>
            <a:ext cx="1133644"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err="1">
                <a:effectLst>
                  <a:glow rad="152400">
                    <a:schemeClr val="tx1">
                      <a:alpha val="65000"/>
                    </a:schemeClr>
                  </a:glow>
                </a:effectLst>
              </a:rPr>
              <a:t>Isolation</a:t>
            </a:r>
            <a:endParaRPr lang="nl-NL" dirty="0">
              <a:effectLst>
                <a:glow rad="152400">
                  <a:schemeClr val="tx1">
                    <a:alpha val="65000"/>
                  </a:schemeClr>
                </a:glow>
              </a:effectLst>
            </a:endParaRPr>
          </a:p>
        </p:txBody>
      </p:sp>
      <p:sp>
        <p:nvSpPr>
          <p:cNvPr id="10" name="Tekstvak 9">
            <a:extLst>
              <a:ext uri="{FF2B5EF4-FFF2-40B4-BE49-F238E27FC236}">
                <a16:creationId xmlns:a16="http://schemas.microsoft.com/office/drawing/2014/main" id="{CCE7063F-984A-4FEB-A4FC-DB545DD20A11}"/>
              </a:ext>
            </a:extLst>
          </p:cNvPr>
          <p:cNvSpPr txBox="1"/>
          <p:nvPr/>
        </p:nvSpPr>
        <p:spPr>
          <a:xfrm rot="195120">
            <a:off x="4484612" y="6166332"/>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rot="21081549">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rot="539869">
            <a:off x="1385650" y="5155806"/>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p:txBody>
          <a:bodyPr/>
          <a:lstStyle/>
          <a:p>
            <a:r>
              <a:rPr lang="nl-NL" dirty="0"/>
              <a:t>Impact </a:t>
            </a:r>
            <a:r>
              <a:rPr lang="nl-NL" dirty="0" err="1"/>
              <a:t>docker</a:t>
            </a:r>
            <a:r>
              <a:rPr lang="nl-NL" dirty="0"/>
              <a:t> op development </a:t>
            </a:r>
            <a:r>
              <a:rPr lang="nl-NL" dirty="0" err="1"/>
              <a:t>process</a:t>
            </a:r>
            <a:endParaRPr lang="nl-NL" dirty="0"/>
          </a:p>
        </p:txBody>
      </p:sp>
      <p:grpSp>
        <p:nvGrpSpPr>
          <p:cNvPr id="22" name="Groep 21">
            <a:extLst>
              <a:ext uri="{FF2B5EF4-FFF2-40B4-BE49-F238E27FC236}">
                <a16:creationId xmlns:a16="http://schemas.microsoft.com/office/drawing/2014/main" id="{A43BCADD-E6B3-4A9F-9A0E-B33BFF9E9ABD}"/>
              </a:ext>
            </a:extLst>
          </p:cNvPr>
          <p:cNvGrpSpPr/>
          <p:nvPr/>
        </p:nvGrpSpPr>
        <p:grpSpPr>
          <a:xfrm>
            <a:off x="1749350" y="2583713"/>
            <a:ext cx="7777410" cy="2775096"/>
            <a:chOff x="1749350" y="2583713"/>
            <a:chExt cx="7777410" cy="2775096"/>
          </a:xfrm>
        </p:grpSpPr>
        <p:sp>
          <p:nvSpPr>
            <p:cNvPr id="19" name="Pijl: links 18">
              <a:extLst>
                <a:ext uri="{FF2B5EF4-FFF2-40B4-BE49-F238E27FC236}">
                  <a16:creationId xmlns:a16="http://schemas.microsoft.com/office/drawing/2014/main" id="{550E75FC-FDCA-4195-878C-F4A3257EA3FA}"/>
                </a:ext>
              </a:extLst>
            </p:cNvPr>
            <p:cNvSpPr/>
            <p:nvPr/>
          </p:nvSpPr>
          <p:spPr>
            <a:xfrm flipH="1">
              <a:off x="6150123" y="2583713"/>
              <a:ext cx="3376637"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 links 16">
              <a:extLst>
                <a:ext uri="{FF2B5EF4-FFF2-40B4-BE49-F238E27FC236}">
                  <a16:creationId xmlns:a16="http://schemas.microsoft.com/office/drawing/2014/main" id="{4EB02A34-F47A-4324-9814-2D985441CEE3}"/>
                </a:ext>
              </a:extLst>
            </p:cNvPr>
            <p:cNvSpPr/>
            <p:nvPr/>
          </p:nvSpPr>
          <p:spPr>
            <a:xfrm>
              <a:off x="2332300" y="2583713"/>
              <a:ext cx="2533900"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3E98EC38-3638-4FEB-AB54-CAC9A6CDE13F}"/>
                </a:ext>
              </a:extLst>
            </p:cNvPr>
            <p:cNvSpPr/>
            <p:nvPr/>
          </p:nvSpPr>
          <p:spPr>
            <a:xfrm>
              <a:off x="4398380"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other</a:t>
              </a:r>
              <a:br>
                <a:rPr lang="nl-NL" dirty="0"/>
              </a:br>
              <a:r>
                <a:rPr lang="nl-NL" dirty="0"/>
                <a:t>tests</a:t>
              </a:r>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749350" y="3429000"/>
              <a:ext cx="2533901"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3" name="Rechthoek: afgeronde hoeken 12">
              <a:extLst>
                <a:ext uri="{FF2B5EF4-FFF2-40B4-BE49-F238E27FC236}">
                  <a16:creationId xmlns:a16="http://schemas.microsoft.com/office/drawing/2014/main" id="{16D10475-05F3-4753-BD4E-FFF4252C4572}"/>
                </a:ext>
              </a:extLst>
            </p:cNvPr>
            <p:cNvSpPr/>
            <p:nvPr/>
          </p:nvSpPr>
          <p:spPr>
            <a:xfrm>
              <a:off x="6141575"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nl-NL" dirty="0"/>
            </a:p>
          </p:txBody>
        </p:sp>
        <p:sp>
          <p:nvSpPr>
            <p:cNvPr id="14" name="Rechthoek: afgeronde hoeken 13">
              <a:extLst>
                <a:ext uri="{FF2B5EF4-FFF2-40B4-BE49-F238E27FC236}">
                  <a16:creationId xmlns:a16="http://schemas.microsoft.com/office/drawing/2014/main" id="{D6BB4625-2D5B-48A2-AB5B-23AB30F3C483}"/>
                </a:ext>
              </a:extLst>
            </p:cNvPr>
            <p:cNvSpPr/>
            <p:nvPr/>
          </p:nvSpPr>
          <p:spPr>
            <a:xfrm>
              <a:off x="7884770" y="3385591"/>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run</a:t>
              </a:r>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2913190" y="3428999"/>
              <a:ext cx="1371735"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Unit test</a:t>
              </a:r>
            </a:p>
          </p:txBody>
        </p:sp>
        <p:sp>
          <p:nvSpPr>
            <p:cNvPr id="20" name="Tekstvak 19">
              <a:extLst>
                <a:ext uri="{FF2B5EF4-FFF2-40B4-BE49-F238E27FC236}">
                  <a16:creationId xmlns:a16="http://schemas.microsoft.com/office/drawing/2014/main" id="{45ADC049-77BC-44DE-93E5-59BBF99964C5}"/>
                </a:ext>
              </a:extLst>
            </p:cNvPr>
            <p:cNvSpPr txBox="1"/>
            <p:nvPr/>
          </p:nvSpPr>
          <p:spPr>
            <a:xfrm>
              <a:off x="2679409" y="4572922"/>
              <a:ext cx="2073516" cy="369332"/>
            </a:xfrm>
            <a:prstGeom prst="rect">
              <a:avLst/>
            </a:prstGeom>
            <a:noFill/>
          </p:spPr>
          <p:txBody>
            <a:bodyPr wrap="none" rtlCol="0">
              <a:spAutoFit/>
            </a:bodyPr>
            <a:lstStyle/>
            <a:p>
              <a:r>
                <a:rPr lang="nl-NL" dirty="0"/>
                <a:t>Docker downstream</a:t>
              </a:r>
            </a:p>
          </p:txBody>
        </p:sp>
        <p:sp>
          <p:nvSpPr>
            <p:cNvPr id="21" name="Tekstvak 20">
              <a:extLst>
                <a:ext uri="{FF2B5EF4-FFF2-40B4-BE49-F238E27FC236}">
                  <a16:creationId xmlns:a16="http://schemas.microsoft.com/office/drawing/2014/main" id="{266A7469-EA91-483F-A721-636E76DE21CD}"/>
                </a:ext>
              </a:extLst>
            </p:cNvPr>
            <p:cNvSpPr txBox="1"/>
            <p:nvPr/>
          </p:nvSpPr>
          <p:spPr>
            <a:xfrm>
              <a:off x="7445936" y="4572922"/>
              <a:ext cx="1786323" cy="369332"/>
            </a:xfrm>
            <a:prstGeom prst="rect">
              <a:avLst/>
            </a:prstGeom>
            <a:noFill/>
          </p:spPr>
          <p:txBody>
            <a:bodyPr wrap="none" rtlCol="0">
              <a:spAutoFit/>
            </a:bodyPr>
            <a:lstStyle/>
            <a:p>
              <a:r>
                <a:rPr lang="nl-NL" dirty="0"/>
                <a:t>Docker upstream</a:t>
              </a:r>
            </a:p>
          </p:txBody>
        </p:sp>
      </p:grpSp>
    </p:spTree>
    <p:extLst>
      <p:ext uri="{BB962C8B-B14F-4D97-AF65-F5344CB8AC3E}">
        <p14:creationId xmlns:p14="http://schemas.microsoft.com/office/powerpoint/2010/main" val="108388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24</a:t>
            </a:fld>
            <a:endParaRPr lang="en-US"/>
          </a:p>
        </p:txBody>
      </p:sp>
      <p:pic>
        <p:nvPicPr>
          <p:cNvPr id="9" name="Afbeelding 8">
            <a:extLst>
              <a:ext uri="{FF2B5EF4-FFF2-40B4-BE49-F238E27FC236}">
                <a16:creationId xmlns:a16="http://schemas.microsoft.com/office/drawing/2014/main" id="{EDADEFCE-C923-41A5-9AB7-0E6C059C4DD0}"/>
              </a:ext>
            </a:extLst>
          </p:cNvPr>
          <p:cNvPicPr>
            <a:picLocks noChangeAspect="1"/>
          </p:cNvPicPr>
          <p:nvPr/>
        </p:nvPicPr>
        <p:blipFill>
          <a:blip r:embed="rId3"/>
          <a:stretch>
            <a:fillRect/>
          </a:stretch>
        </p:blipFill>
        <p:spPr>
          <a:xfrm>
            <a:off x="1422082" y="1690688"/>
            <a:ext cx="7686675" cy="4429125"/>
          </a:xfrm>
          <a:prstGeom prst="rect">
            <a:avLst/>
          </a:prstGeom>
        </p:spPr>
      </p:pic>
    </p:spTree>
    <p:extLst>
      <p:ext uri="{BB962C8B-B14F-4D97-AF65-F5344CB8AC3E}">
        <p14:creationId xmlns:p14="http://schemas.microsoft.com/office/powerpoint/2010/main" val="50136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25</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3"/>
          <a:stretch>
            <a:fillRect/>
          </a:stretch>
        </p:blipFill>
        <p:spPr>
          <a:xfrm>
            <a:off x="838200" y="1346200"/>
            <a:ext cx="10010775" cy="4781550"/>
          </a:xfrm>
          <a:prstGeom prst="rect">
            <a:avLst/>
          </a:prstGeom>
        </p:spPr>
      </p:pic>
      <p:sp>
        <p:nvSpPr>
          <p:cNvPr id="7" name="Titel 1">
            <a:extLst>
              <a:ext uri="{FF2B5EF4-FFF2-40B4-BE49-F238E27FC236}">
                <a16:creationId xmlns:a16="http://schemas.microsoft.com/office/drawing/2014/main" id="{A7CA0368-33E5-4094-BD3B-05ECFD5C25E4}"/>
              </a:ext>
            </a:extLst>
          </p:cNvPr>
          <p:cNvSpPr>
            <a:spLocks noGrp="1"/>
          </p:cNvSpPr>
          <p:nvPr>
            <p:ph type="title"/>
          </p:nvPr>
        </p:nvSpPr>
        <p:spPr>
          <a:xfrm>
            <a:off x="838200" y="365125"/>
            <a:ext cx="10515600" cy="1325563"/>
          </a:xfrm>
        </p:spPr>
        <p:txBody>
          <a:bodyPr/>
          <a:lstStyle/>
          <a:p>
            <a:r>
              <a:rPr lang="en-US" dirty="0"/>
              <a:t>Upstream impact :  … naar</a:t>
            </a:r>
            <a:endParaRPr lang="nl-NL" dirty="0"/>
          </a:p>
        </p:txBody>
      </p:sp>
      <p:sp>
        <p:nvSpPr>
          <p:cNvPr id="2" name="Tekstvak 1">
            <a:extLst>
              <a:ext uri="{FF2B5EF4-FFF2-40B4-BE49-F238E27FC236}">
                <a16:creationId xmlns:a16="http://schemas.microsoft.com/office/drawing/2014/main" id="{C6FA66C5-4362-457E-BB8C-27D3EE172234}"/>
              </a:ext>
            </a:extLst>
          </p:cNvPr>
          <p:cNvSpPr txBox="1"/>
          <p:nvPr/>
        </p:nvSpPr>
        <p:spPr>
          <a:xfrm>
            <a:off x="8255635" y="2601397"/>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
        <p:nvSpPr>
          <p:cNvPr id="6" name="Tekstvak 5">
            <a:extLst>
              <a:ext uri="{FF2B5EF4-FFF2-40B4-BE49-F238E27FC236}">
                <a16:creationId xmlns:a16="http://schemas.microsoft.com/office/drawing/2014/main" id="{5B7210A7-6711-4C7F-B094-D443CE181BA4}"/>
              </a:ext>
            </a:extLst>
          </p:cNvPr>
          <p:cNvSpPr txBox="1"/>
          <p:nvPr/>
        </p:nvSpPr>
        <p:spPr>
          <a:xfrm>
            <a:off x="8308975" y="3612505"/>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Tree>
    <p:extLst>
      <p:ext uri="{BB962C8B-B14F-4D97-AF65-F5344CB8AC3E}">
        <p14:creationId xmlns:p14="http://schemas.microsoft.com/office/powerpoint/2010/main" val="36330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jl: links 26">
            <a:extLst>
              <a:ext uri="{FF2B5EF4-FFF2-40B4-BE49-F238E27FC236}">
                <a16:creationId xmlns:a16="http://schemas.microsoft.com/office/drawing/2014/main" id="{0507B54F-AE33-4DD7-BE5B-77A760E522CA}"/>
              </a:ext>
            </a:extLst>
          </p:cNvPr>
          <p:cNvSpPr/>
          <p:nvPr/>
        </p:nvSpPr>
        <p:spPr>
          <a:xfrm>
            <a:off x="5064540" y="3313930"/>
            <a:ext cx="1602073"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Pijl: links 24">
            <a:extLst>
              <a:ext uri="{FF2B5EF4-FFF2-40B4-BE49-F238E27FC236}">
                <a16:creationId xmlns:a16="http://schemas.microsoft.com/office/drawing/2014/main" id="{4943E646-60D0-4236-BEB4-A90D83135861}"/>
              </a:ext>
            </a:extLst>
          </p:cNvPr>
          <p:cNvSpPr/>
          <p:nvPr/>
        </p:nvSpPr>
        <p:spPr>
          <a:xfrm>
            <a:off x="6776482" y="3904408"/>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a:xfrm>
            <a:off x="-486808" y="722946"/>
            <a:ext cx="12565284" cy="1325563"/>
          </a:xfrm>
        </p:spPr>
        <p:txBody>
          <a:bodyPr/>
          <a:lstStyle/>
          <a:p>
            <a:pPr algn="ctr"/>
            <a:r>
              <a:rPr lang="nl-NL" dirty="0"/>
              <a:t>Impact downstream :</a:t>
            </a:r>
            <a:br>
              <a:rPr lang="nl-NL" dirty="0"/>
            </a:br>
            <a:r>
              <a:rPr lang="nl-NL" dirty="0"/>
              <a:t> run </a:t>
            </a:r>
            <a:r>
              <a:rPr lang="nl-NL" dirty="0" err="1"/>
              <a:t>production</a:t>
            </a:r>
            <a:r>
              <a:rPr lang="nl-NL" dirty="0"/>
              <a:t> like tests </a:t>
            </a:r>
            <a:r>
              <a:rPr lang="nl-NL" dirty="0" err="1"/>
              <a:t>locally</a:t>
            </a:r>
            <a:endParaRPr lang="nl-NL" dirty="0"/>
          </a:p>
        </p:txBody>
      </p:sp>
      <p:sp>
        <p:nvSpPr>
          <p:cNvPr id="17" name="Pijl: links 16">
            <a:extLst>
              <a:ext uri="{FF2B5EF4-FFF2-40B4-BE49-F238E27FC236}">
                <a16:creationId xmlns:a16="http://schemas.microsoft.com/office/drawing/2014/main" id="{4EB02A34-F47A-4324-9814-2D985441CEE3}"/>
              </a:ext>
            </a:extLst>
          </p:cNvPr>
          <p:cNvSpPr/>
          <p:nvPr/>
        </p:nvSpPr>
        <p:spPr>
          <a:xfrm>
            <a:off x="6803134" y="2443609"/>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877375" y="3450260"/>
            <a:ext cx="2533901" cy="109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3041215" y="3450258"/>
            <a:ext cx="2030950"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Unit test / </a:t>
            </a:r>
          </a:p>
          <a:p>
            <a:r>
              <a:rPr lang="nl-NL" dirty="0"/>
              <a:t>    </a:t>
            </a:r>
            <a:r>
              <a:rPr lang="nl-NL" dirty="0" err="1"/>
              <a:t>integration</a:t>
            </a:r>
            <a:r>
              <a:rPr lang="nl-NL" dirty="0"/>
              <a:t> test</a:t>
            </a:r>
          </a:p>
        </p:txBody>
      </p:sp>
      <p:sp>
        <p:nvSpPr>
          <p:cNvPr id="16" name="Rechthoek: afgeronde hoeken 15">
            <a:extLst>
              <a:ext uri="{FF2B5EF4-FFF2-40B4-BE49-F238E27FC236}">
                <a16:creationId xmlns:a16="http://schemas.microsoft.com/office/drawing/2014/main" id="{15C05A29-F7F3-435E-AC48-567F0A907169}"/>
              </a:ext>
            </a:extLst>
          </p:cNvPr>
          <p:cNvSpPr/>
          <p:nvPr/>
        </p:nvSpPr>
        <p:spPr>
          <a:xfrm>
            <a:off x="7909742" y="3998610"/>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   </a:t>
            </a:r>
            <a:r>
              <a:rPr lang="nl-NL" dirty="0" err="1"/>
              <a:t>develop</a:t>
            </a:r>
            <a:endParaRPr lang="nl-NL" dirty="0"/>
          </a:p>
        </p:txBody>
      </p:sp>
      <p:sp>
        <p:nvSpPr>
          <p:cNvPr id="23" name="Rechthoek: afgeronde hoeken 22">
            <a:extLst>
              <a:ext uri="{FF2B5EF4-FFF2-40B4-BE49-F238E27FC236}">
                <a16:creationId xmlns:a16="http://schemas.microsoft.com/office/drawing/2014/main" id="{FC236090-3BD3-412A-B286-EA6E08FC3A44}"/>
              </a:ext>
            </a:extLst>
          </p:cNvPr>
          <p:cNvSpPr/>
          <p:nvPr/>
        </p:nvSpPr>
        <p:spPr>
          <a:xfrm>
            <a:off x="7927954" y="2579937"/>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develop</a:t>
            </a:r>
            <a:endParaRPr lang="nl-NL" dirty="0"/>
          </a:p>
        </p:txBody>
      </p:sp>
      <p:sp>
        <p:nvSpPr>
          <p:cNvPr id="26" name="Rechthoek: afgeronde hoeken 25">
            <a:extLst>
              <a:ext uri="{FF2B5EF4-FFF2-40B4-BE49-F238E27FC236}">
                <a16:creationId xmlns:a16="http://schemas.microsoft.com/office/drawing/2014/main" id="{1716FF64-B561-4D91-9C79-6AB8ED1C45DA}"/>
              </a:ext>
            </a:extLst>
          </p:cNvPr>
          <p:cNvSpPr/>
          <p:nvPr/>
        </p:nvSpPr>
        <p:spPr>
          <a:xfrm>
            <a:off x="6209628" y="2426472"/>
            <a:ext cx="607239" cy="295587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t>
            </a:r>
          </a:p>
          <a:p>
            <a:pPr algn="ctr"/>
            <a:r>
              <a:rPr lang="nl-NL" dirty="0"/>
              <a:t>e</a:t>
            </a:r>
          </a:p>
          <a:p>
            <a:pPr algn="ctr"/>
            <a:r>
              <a:rPr lang="nl-NL" dirty="0"/>
              <a:t>g</a:t>
            </a:r>
          </a:p>
          <a:p>
            <a:pPr algn="ctr"/>
            <a:r>
              <a:rPr lang="nl-NL" dirty="0"/>
              <a:t>i</a:t>
            </a:r>
          </a:p>
          <a:p>
            <a:pPr algn="ctr"/>
            <a:r>
              <a:rPr lang="nl-NL" dirty="0"/>
              <a:t>r</a:t>
            </a:r>
          </a:p>
          <a:p>
            <a:pPr algn="ctr"/>
            <a:r>
              <a:rPr lang="nl-NL" dirty="0"/>
              <a:t>t</a:t>
            </a:r>
          </a:p>
          <a:p>
            <a:pPr algn="ctr"/>
            <a:r>
              <a:rPr lang="nl-NL" dirty="0"/>
              <a:t>y</a:t>
            </a:r>
          </a:p>
          <a:p>
            <a:pPr algn="ctr"/>
            <a:r>
              <a:rPr lang="nl-NL" dirty="0"/>
              <a:t>y</a:t>
            </a:r>
          </a:p>
        </p:txBody>
      </p:sp>
      <p:grpSp>
        <p:nvGrpSpPr>
          <p:cNvPr id="14" name="Groep 13">
            <a:extLst>
              <a:ext uri="{FF2B5EF4-FFF2-40B4-BE49-F238E27FC236}">
                <a16:creationId xmlns:a16="http://schemas.microsoft.com/office/drawing/2014/main" id="{5CA92BC4-42C1-42CD-BC37-A04332ACBE66}"/>
              </a:ext>
            </a:extLst>
          </p:cNvPr>
          <p:cNvGrpSpPr/>
          <p:nvPr/>
        </p:nvGrpSpPr>
        <p:grpSpPr>
          <a:xfrm>
            <a:off x="9329415" y="2513757"/>
            <a:ext cx="1743299" cy="1182895"/>
            <a:chOff x="9329415" y="2513757"/>
            <a:chExt cx="1743299" cy="1182895"/>
          </a:xfrm>
        </p:grpSpPr>
        <p:sp>
          <p:nvSpPr>
            <p:cNvPr id="28" name="Pijl: links 27">
              <a:extLst>
                <a:ext uri="{FF2B5EF4-FFF2-40B4-BE49-F238E27FC236}">
                  <a16:creationId xmlns:a16="http://schemas.microsoft.com/office/drawing/2014/main" id="{36C03632-C173-45C1-89CE-349692A6308C}"/>
                </a:ext>
              </a:extLst>
            </p:cNvPr>
            <p:cNvSpPr/>
            <p:nvPr/>
          </p:nvSpPr>
          <p:spPr>
            <a:xfrm>
              <a:off x="9329415" y="2695347"/>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9" name="Graphic 28" descr="Brainstormgroep">
              <a:extLst>
                <a:ext uri="{FF2B5EF4-FFF2-40B4-BE49-F238E27FC236}">
                  <a16:creationId xmlns:a16="http://schemas.microsoft.com/office/drawing/2014/main" id="{74CA6B9E-B8D9-45AB-AF0E-3E55EFF14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8314" y="2513757"/>
              <a:ext cx="914400" cy="914400"/>
            </a:xfrm>
            <a:prstGeom prst="rect">
              <a:avLst/>
            </a:prstGeom>
          </p:spPr>
        </p:pic>
        <p:sp>
          <p:nvSpPr>
            <p:cNvPr id="31" name="Rechthoek 30">
              <a:extLst>
                <a:ext uri="{FF2B5EF4-FFF2-40B4-BE49-F238E27FC236}">
                  <a16:creationId xmlns:a16="http://schemas.microsoft.com/office/drawing/2014/main" id="{1F21B1D8-D6EB-420C-A23C-672E9E27A236}"/>
                </a:ext>
              </a:extLst>
            </p:cNvPr>
            <p:cNvSpPr/>
            <p:nvPr/>
          </p:nvSpPr>
          <p:spPr>
            <a:xfrm>
              <a:off x="10498931" y="2551700"/>
              <a:ext cx="252413" cy="42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FE86EA6A-E4F0-4CE8-9088-843566DBA8CC}"/>
                </a:ext>
              </a:extLst>
            </p:cNvPr>
            <p:cNvSpPr txBox="1"/>
            <p:nvPr/>
          </p:nvSpPr>
          <p:spPr>
            <a:xfrm>
              <a:off x="10158314" y="3327320"/>
              <a:ext cx="839012" cy="369332"/>
            </a:xfrm>
            <a:prstGeom prst="rect">
              <a:avLst/>
            </a:prstGeom>
            <a:noFill/>
          </p:spPr>
          <p:txBody>
            <a:bodyPr wrap="none" rtlCol="0">
              <a:spAutoFit/>
            </a:bodyPr>
            <a:lstStyle/>
            <a:p>
              <a:r>
                <a:rPr lang="nl-NL" dirty="0"/>
                <a:t>Team x</a:t>
              </a:r>
            </a:p>
          </p:txBody>
        </p:sp>
      </p:grpSp>
      <p:sp>
        <p:nvSpPr>
          <p:cNvPr id="33" name="Tekstvak 32">
            <a:extLst>
              <a:ext uri="{FF2B5EF4-FFF2-40B4-BE49-F238E27FC236}">
                <a16:creationId xmlns:a16="http://schemas.microsoft.com/office/drawing/2014/main" id="{68930BB1-6306-4149-BE07-3762AE29840E}"/>
              </a:ext>
            </a:extLst>
          </p:cNvPr>
          <p:cNvSpPr txBox="1"/>
          <p:nvPr/>
        </p:nvSpPr>
        <p:spPr>
          <a:xfrm>
            <a:off x="390276" y="4184530"/>
            <a:ext cx="523285" cy="369332"/>
          </a:xfrm>
          <a:prstGeom prst="rect">
            <a:avLst/>
          </a:prstGeom>
          <a:noFill/>
        </p:spPr>
        <p:txBody>
          <a:bodyPr wrap="none" rtlCol="0">
            <a:spAutoFit/>
          </a:bodyPr>
          <a:lstStyle/>
          <a:p>
            <a:r>
              <a:rPr lang="nl-NL" dirty="0" err="1"/>
              <a:t>You</a:t>
            </a:r>
            <a:endParaRPr lang="nl-NL" dirty="0"/>
          </a:p>
        </p:txBody>
      </p:sp>
      <p:grpSp>
        <p:nvGrpSpPr>
          <p:cNvPr id="34" name="Groep 33">
            <a:extLst>
              <a:ext uri="{FF2B5EF4-FFF2-40B4-BE49-F238E27FC236}">
                <a16:creationId xmlns:a16="http://schemas.microsoft.com/office/drawing/2014/main" id="{574BF7AB-7E67-44F5-8106-458A6F2A3F9E}"/>
              </a:ext>
            </a:extLst>
          </p:cNvPr>
          <p:cNvGrpSpPr/>
          <p:nvPr/>
        </p:nvGrpSpPr>
        <p:grpSpPr>
          <a:xfrm>
            <a:off x="9329415" y="3904407"/>
            <a:ext cx="1743299" cy="1182895"/>
            <a:chOff x="9329415" y="2513757"/>
            <a:chExt cx="1743299" cy="1182895"/>
          </a:xfrm>
        </p:grpSpPr>
        <p:sp>
          <p:nvSpPr>
            <p:cNvPr id="35" name="Pijl: links 34">
              <a:extLst>
                <a:ext uri="{FF2B5EF4-FFF2-40B4-BE49-F238E27FC236}">
                  <a16:creationId xmlns:a16="http://schemas.microsoft.com/office/drawing/2014/main" id="{AB904984-6B2D-4334-AEC6-8D4A38AE9048}"/>
                </a:ext>
              </a:extLst>
            </p:cNvPr>
            <p:cNvSpPr/>
            <p:nvPr/>
          </p:nvSpPr>
          <p:spPr>
            <a:xfrm>
              <a:off x="9329415" y="2695347"/>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6" name="Graphic 35" descr="Brainstormgroep">
              <a:extLst>
                <a:ext uri="{FF2B5EF4-FFF2-40B4-BE49-F238E27FC236}">
                  <a16:creationId xmlns:a16="http://schemas.microsoft.com/office/drawing/2014/main" id="{0B478759-72C2-456F-BCC0-C444A5061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8314" y="2513757"/>
              <a:ext cx="914400" cy="914400"/>
            </a:xfrm>
            <a:prstGeom prst="rect">
              <a:avLst/>
            </a:prstGeom>
          </p:spPr>
        </p:pic>
        <p:sp>
          <p:nvSpPr>
            <p:cNvPr id="37" name="Rechthoek 36">
              <a:extLst>
                <a:ext uri="{FF2B5EF4-FFF2-40B4-BE49-F238E27FC236}">
                  <a16:creationId xmlns:a16="http://schemas.microsoft.com/office/drawing/2014/main" id="{8B10DB1A-3C17-4E8E-98B8-5F29C16A5E6F}"/>
                </a:ext>
              </a:extLst>
            </p:cNvPr>
            <p:cNvSpPr/>
            <p:nvPr/>
          </p:nvSpPr>
          <p:spPr>
            <a:xfrm>
              <a:off x="10498931" y="2551700"/>
              <a:ext cx="252413" cy="42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Tekstvak 37">
              <a:extLst>
                <a:ext uri="{FF2B5EF4-FFF2-40B4-BE49-F238E27FC236}">
                  <a16:creationId xmlns:a16="http://schemas.microsoft.com/office/drawing/2014/main" id="{0EEA95A0-F9A3-45D8-B576-40393B950113}"/>
                </a:ext>
              </a:extLst>
            </p:cNvPr>
            <p:cNvSpPr txBox="1"/>
            <p:nvPr/>
          </p:nvSpPr>
          <p:spPr>
            <a:xfrm>
              <a:off x="10158314" y="3327320"/>
              <a:ext cx="839012" cy="369332"/>
            </a:xfrm>
            <a:prstGeom prst="rect">
              <a:avLst/>
            </a:prstGeom>
            <a:noFill/>
          </p:spPr>
          <p:txBody>
            <a:bodyPr wrap="none" rtlCol="0">
              <a:spAutoFit/>
            </a:bodyPr>
            <a:lstStyle/>
            <a:p>
              <a:r>
                <a:rPr lang="nl-NL" dirty="0"/>
                <a:t>Team y</a:t>
              </a:r>
            </a:p>
          </p:txBody>
        </p:sp>
      </p:grpSp>
      <p:sp>
        <p:nvSpPr>
          <p:cNvPr id="40" name="Pijl: links 39">
            <a:extLst>
              <a:ext uri="{FF2B5EF4-FFF2-40B4-BE49-F238E27FC236}">
                <a16:creationId xmlns:a16="http://schemas.microsoft.com/office/drawing/2014/main" id="{7E9BA2EF-DD83-496D-96B5-73074EF72170}"/>
              </a:ext>
            </a:extLst>
          </p:cNvPr>
          <p:cNvSpPr/>
          <p:nvPr/>
        </p:nvSpPr>
        <p:spPr>
          <a:xfrm rot="10800000">
            <a:off x="962975" y="3575205"/>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4" name="Afbeelding 43">
            <a:extLst>
              <a:ext uri="{FF2B5EF4-FFF2-40B4-BE49-F238E27FC236}">
                <a16:creationId xmlns:a16="http://schemas.microsoft.com/office/drawing/2014/main" id="{107642CC-ACD5-4F8E-9B23-48BA54977A3C}"/>
              </a:ext>
            </a:extLst>
          </p:cNvPr>
          <p:cNvPicPr>
            <a:picLocks noChangeAspect="1"/>
          </p:cNvPicPr>
          <p:nvPr/>
        </p:nvPicPr>
        <p:blipFill>
          <a:blip r:embed="rId5"/>
          <a:stretch>
            <a:fillRect/>
          </a:stretch>
        </p:blipFill>
        <p:spPr>
          <a:xfrm>
            <a:off x="372025" y="3450258"/>
            <a:ext cx="514350" cy="762000"/>
          </a:xfrm>
          <a:prstGeom prst="rect">
            <a:avLst/>
          </a:prstGeom>
        </p:spPr>
      </p:pic>
    </p:spTree>
    <p:extLst>
      <p:ext uri="{BB962C8B-B14F-4D97-AF65-F5344CB8AC3E}">
        <p14:creationId xmlns:p14="http://schemas.microsoft.com/office/powerpoint/2010/main" val="138859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Mijn onderzoek….</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838200" y="1455421"/>
            <a:ext cx="10515600" cy="4808220"/>
          </a:xfrm>
        </p:spPr>
        <p:txBody>
          <a:bodyPr>
            <a:normAutofit fontScale="55000" lnSpcReduction="20000"/>
          </a:bodyPr>
          <a:lstStyle/>
          <a:p>
            <a:pPr marL="457200" indent="-457200">
              <a:buFont typeface="Arial" panose="020B0604020202020204" pitchFamily="34" charset="0"/>
              <a:buAutoNum type="arabicPeriod"/>
            </a:pPr>
            <a:r>
              <a:rPr lang="nl-NL" sz="2400" dirty="0">
                <a:sym typeface="Wingdings" panose="05000000000000000000" pitchFamily="2" charset="2"/>
              </a:rPr>
              <a:t>Gebruik binnen </a:t>
            </a:r>
            <a:r>
              <a:rPr lang="nl-NL" sz="2400" dirty="0" err="1">
                <a:sym typeface="Wingdings" panose="05000000000000000000" pitchFamily="2" charset="2"/>
              </a:rPr>
              <a:t>Eclipse</a:t>
            </a:r>
            <a:endParaRPr lang="nl-NL" sz="2400" dirty="0">
              <a:sym typeface="Wingdings" panose="05000000000000000000" pitchFamily="2" charset="2"/>
            </a:endParaRPr>
          </a:p>
          <a:p>
            <a:pPr marL="909637" lvl="1" indent="-457200">
              <a:buFont typeface="Arial" panose="020B0604020202020204" pitchFamily="34" charset="0"/>
              <a:buAutoNum type="arabicPeriod"/>
            </a:pPr>
            <a:r>
              <a:rPr lang="nl-NL" sz="2400" dirty="0">
                <a:sym typeface="Wingdings" panose="05000000000000000000" pitchFamily="2" charset="2"/>
              </a:rPr>
              <a:t>Docker tools </a:t>
            </a:r>
            <a:r>
              <a:rPr lang="nl-NL" sz="2400" dirty="0" err="1">
                <a:sym typeface="Wingdings" panose="05000000000000000000" pitchFamily="2" charset="2"/>
              </a:rPr>
              <a:t>plugin</a:t>
            </a:r>
            <a:r>
              <a:rPr lang="nl-NL" sz="2400" dirty="0">
                <a:sym typeface="Wingdings" panose="05000000000000000000" pitchFamily="2" charset="2"/>
              </a:rPr>
              <a:t>   Niet werkbaar</a:t>
            </a:r>
          </a:p>
          <a:p>
            <a:pPr marL="909637" lvl="1" indent="-457200">
              <a:buFont typeface="Arial" panose="020B0604020202020204" pitchFamily="34" charset="0"/>
              <a:buAutoNum type="arabicPeriod"/>
            </a:pPr>
            <a:r>
              <a:rPr lang="nl-NL" sz="2400" dirty="0">
                <a:sym typeface="Wingdings" panose="05000000000000000000" pitchFamily="2" charset="2"/>
              </a:rPr>
              <a:t>Bouwen </a:t>
            </a: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 </a:t>
            </a:r>
            <a:r>
              <a:rPr lang="nl-NL" sz="2400" dirty="0" err="1">
                <a:sym typeface="Wingdings" panose="05000000000000000000" pitchFamily="2" charset="2"/>
              </a:rPr>
              <a:t>mbv</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Niet handig</a:t>
            </a:r>
          </a:p>
          <a:p>
            <a:pPr marL="452437" lvl="1" indent="0">
              <a:buNone/>
            </a:pPr>
            <a:r>
              <a:rPr lang="nl-NL" sz="2400" u="sng" dirty="0">
                <a:sym typeface="Wingdings" panose="05000000000000000000" pitchFamily="2" charset="2"/>
              </a:rPr>
              <a:t>Conclusie</a:t>
            </a:r>
            <a:r>
              <a:rPr lang="nl-NL" sz="2400" dirty="0">
                <a:sym typeface="Wingdings" panose="05000000000000000000" pitchFamily="2" charset="2"/>
              </a:rPr>
              <a:t>: Gebruik makend van Docker </a:t>
            </a:r>
            <a:r>
              <a:rPr lang="nl-NL" sz="2400" dirty="0" err="1">
                <a:sym typeface="Wingdings" panose="05000000000000000000" pitchFamily="2" charset="2"/>
              </a:rPr>
              <a:t>plugin</a:t>
            </a:r>
            <a:r>
              <a:rPr lang="nl-NL" sz="2400" dirty="0">
                <a:sym typeface="Wingdings" panose="05000000000000000000" pitchFamily="2" charset="2"/>
              </a:rPr>
              <a:t> en aanpassing ontwikkelproces levert geen winst op. </a:t>
            </a:r>
          </a:p>
          <a:p>
            <a:pPr marL="452437" lvl="1" indent="0">
              <a:buNone/>
            </a:pPr>
            <a:r>
              <a:rPr lang="nl-NL" sz="2400" u="sng" dirty="0">
                <a:sym typeface="Wingdings" panose="05000000000000000000" pitchFamily="2" charset="2"/>
              </a:rPr>
              <a:t>Vervolg</a:t>
            </a:r>
            <a:r>
              <a:rPr lang="nl-NL" sz="2400" dirty="0">
                <a:sym typeface="Wingdings" panose="05000000000000000000" pitchFamily="2" charset="2"/>
              </a:rPr>
              <a:t>: </a:t>
            </a:r>
            <a:r>
              <a:rPr lang="nl-NL" sz="2400" dirty="0" err="1">
                <a:sym typeface="Wingdings" panose="05000000000000000000" pitchFamily="2" charset="2"/>
              </a:rPr>
              <a:t>Itellij</a:t>
            </a:r>
            <a:r>
              <a:rPr lang="nl-NL" sz="2400" dirty="0">
                <a:sym typeface="Wingdings" panose="05000000000000000000" pitchFamily="2" charset="2"/>
              </a:rPr>
              <a:t> mogelijk beter, nog onderzoeken. </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Handig, goed werkbaar (</a:t>
            </a:r>
            <a:r>
              <a:rPr lang="nl-NL" sz="2400" dirty="0" err="1">
                <a:sym typeface="Wingdings" panose="05000000000000000000" pitchFamily="2" charset="2"/>
              </a:rPr>
              <a:t>build</a:t>
            </a:r>
            <a:r>
              <a:rPr lang="nl-NL" sz="2400" dirty="0">
                <a:sym typeface="Wingdings" panose="05000000000000000000" pitchFamily="2" charset="2"/>
              </a:rPr>
              <a:t>/push/run, </a:t>
            </a:r>
            <a:r>
              <a:rPr lang="nl-NL" sz="2400" dirty="0" err="1">
                <a:sym typeface="Wingdings" panose="05000000000000000000" pitchFamily="2" charset="2"/>
              </a:rPr>
              <a:t>intergration</a:t>
            </a:r>
            <a:r>
              <a:rPr lang="nl-NL" sz="2400" dirty="0">
                <a:sym typeface="Wingdings" panose="05000000000000000000" pitchFamily="2" charset="2"/>
              </a:rPr>
              <a:t>-tests)</a:t>
            </a: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   Ben nog niet overtuigd…</a:t>
            </a:r>
          </a:p>
          <a:p>
            <a:pPr marL="452437" lvl="1" indent="0">
              <a:buNone/>
            </a:pPr>
            <a:r>
              <a:rPr lang="nl-NL" sz="2400" dirty="0">
                <a:sym typeface="Wingdings" panose="05000000000000000000" pitchFamily="2" charset="2"/>
              </a:rPr>
              <a:t>Vervolg: Er zijn nog andere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plugins</a:t>
            </a:r>
            <a:r>
              <a:rPr lang="nl-NL" sz="2400" dirty="0">
                <a:sym typeface="Wingdings" panose="05000000000000000000" pitchFamily="2" charset="2"/>
              </a:rPr>
              <a:t> o.a. van </a:t>
            </a:r>
            <a:r>
              <a:rPr lang="nl-NL" sz="2400" dirty="0" err="1">
                <a:hlinkClick r:id="rId3"/>
              </a:rPr>
              <a:t>Spotify</a:t>
            </a:r>
            <a:r>
              <a:rPr lang="nl-NL" sz="2400" dirty="0">
                <a:hlinkClick r:id="rId3"/>
              </a:rPr>
              <a:t> </a:t>
            </a:r>
            <a:r>
              <a:rPr lang="nl-NL" sz="2400" dirty="0" err="1">
                <a:hlinkClick r:id="rId3"/>
              </a:rPr>
              <a:t>dockerfile-maven</a:t>
            </a:r>
            <a:r>
              <a:rPr lang="nl-NL" sz="2400" dirty="0"/>
              <a:t> </a:t>
            </a:r>
            <a:r>
              <a:rPr lang="nl-NL" sz="2400" dirty="0" err="1"/>
              <a:t>plugin</a:t>
            </a:r>
            <a:r>
              <a:rPr lang="nl-NL" sz="2400" dirty="0"/>
              <a:t>  (</a:t>
            </a:r>
            <a:r>
              <a:rPr lang="nl-NL" sz="2400" dirty="0" err="1"/>
              <a:t>mature</a:t>
            </a:r>
            <a:r>
              <a:rPr lang="nl-NL" sz="2400" dirty="0"/>
              <a:t>, geen opvolger)</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Andere ontwikkelingen</a:t>
            </a:r>
          </a:p>
          <a:p>
            <a:pPr marL="909637" lvl="1" indent="-457200">
              <a:buAutoNum type="arabicPeriod"/>
            </a:pPr>
            <a:r>
              <a:rPr lang="nl-NL" sz="2400" dirty="0" err="1">
                <a:sym typeface="Wingdings" panose="05000000000000000000" pitchFamily="2" charset="2"/>
              </a:rPr>
              <a:t>Eclipse</a:t>
            </a:r>
            <a:r>
              <a:rPr lang="nl-NL" sz="2400" dirty="0">
                <a:sym typeface="Wingdings" panose="05000000000000000000" pitchFamily="2" charset="2"/>
              </a:rPr>
              <a:t> </a:t>
            </a:r>
            <a:r>
              <a:rPr lang="nl-NL" sz="2400" dirty="0" err="1">
                <a:sym typeface="Wingdings" panose="05000000000000000000" pitchFamily="2" charset="2"/>
              </a:rPr>
              <a:t>CodeWind</a:t>
            </a:r>
            <a:r>
              <a:rPr lang="nl-NL" sz="2400" dirty="0">
                <a:sym typeface="Wingdings" panose="05000000000000000000" pitchFamily="2" charset="2"/>
              </a:rPr>
              <a:t>  </a:t>
            </a:r>
          </a:p>
          <a:p>
            <a:pPr marL="909637" lvl="1" indent="-457200">
              <a:buAutoNum type="arabicPeriod"/>
            </a:pPr>
            <a:r>
              <a:rPr lang="nl-NL" sz="2400" dirty="0">
                <a:sym typeface="Wingdings" panose="05000000000000000000" pitchFamily="2" charset="2"/>
              </a:rPr>
              <a:t>Docker </a:t>
            </a:r>
            <a:r>
              <a:rPr lang="nl-NL" sz="2400" dirty="0" err="1">
                <a:sym typeface="Wingdings" panose="05000000000000000000" pitchFamily="2" charset="2"/>
              </a:rPr>
              <a:t>multistage</a:t>
            </a:r>
            <a:r>
              <a:rPr lang="nl-NL" sz="2400" dirty="0">
                <a:sym typeface="Wingdings" panose="05000000000000000000" pitchFamily="2" charset="2"/>
              </a:rPr>
              <a:t> </a:t>
            </a:r>
            <a:r>
              <a:rPr lang="nl-NL" sz="2400" dirty="0" err="1">
                <a:sym typeface="Wingdings" panose="05000000000000000000" pitchFamily="2" charset="2"/>
              </a:rPr>
              <a:t>builds</a:t>
            </a:r>
            <a:r>
              <a:rPr lang="nl-NL" sz="2400" dirty="0">
                <a:sym typeface="Wingdings" panose="05000000000000000000" pitchFamily="2" charset="2"/>
              </a:rPr>
              <a:t>   Handig met uitdagingen. </a:t>
            </a:r>
          </a:p>
          <a:p>
            <a:pPr marL="909637" lvl="1" indent="-457200">
              <a:buFont typeface="Arial" panose="020B0604020202020204" pitchFamily="34" charset="0"/>
              <a:buAutoNum type="arabicPeriod"/>
            </a:pPr>
            <a:r>
              <a:rPr lang="nl-NL" sz="2400" dirty="0">
                <a:sym typeface="Wingdings" panose="05000000000000000000" pitchFamily="2" charset="2"/>
              </a:rPr>
              <a:t>Visual Studio Code Remote - Containers extension. (Wel een andere IDE)</a:t>
            </a:r>
          </a:p>
          <a:p>
            <a:pPr marL="909637" lvl="1" indent="-457200">
              <a:buAutoNum type="arabicPeriod"/>
            </a:pPr>
            <a:r>
              <a:rPr lang="nl-NL" sz="2400" dirty="0">
                <a:sym typeface="Wingdings" panose="05000000000000000000" pitchFamily="2" charset="2"/>
              </a:rPr>
              <a:t>JIB van Google  interessant. </a:t>
            </a:r>
          </a:p>
          <a:p>
            <a:pPr marL="909637" lvl="1" indent="-457200">
              <a:buAutoNum type="arabicPeriod"/>
            </a:pPr>
            <a:r>
              <a:rPr lang="nl-NL" sz="2400" dirty="0">
                <a:sym typeface="Wingdings" panose="05000000000000000000" pitchFamily="2" charset="2"/>
              </a:rPr>
              <a:t>Ontwikkelen in de </a:t>
            </a:r>
            <a:r>
              <a:rPr lang="nl-NL" sz="2400" dirty="0" err="1">
                <a:sym typeface="Wingdings" panose="05000000000000000000" pitchFamily="2" charset="2"/>
              </a:rPr>
              <a:t>cloud</a:t>
            </a:r>
            <a:r>
              <a:rPr lang="nl-NL" sz="2400" dirty="0">
                <a:sym typeface="Wingdings" panose="05000000000000000000" pitchFamily="2" charset="2"/>
              </a:rPr>
              <a:t>, bv: </a:t>
            </a:r>
            <a:r>
              <a:rPr lang="nl-NL" sz="2400" dirty="0" err="1">
                <a:hlinkClick r:id="rId4"/>
              </a:rPr>
              <a:t>Eclipse</a:t>
            </a:r>
            <a:r>
              <a:rPr lang="nl-NL" sz="2400" dirty="0">
                <a:hlinkClick r:id="rId4"/>
              </a:rPr>
              <a:t> Che</a:t>
            </a:r>
            <a:r>
              <a:rPr lang="nl-NL" sz="2400" dirty="0">
                <a:sym typeface="Wingdings" panose="05000000000000000000" pitchFamily="2" charset="2"/>
              </a:rPr>
              <a:t>, </a:t>
            </a:r>
            <a:r>
              <a:rPr lang="nl-NL" sz="2400" dirty="0">
                <a:hlinkClick r:id="rId5"/>
              </a:rPr>
              <a:t>Fabric8.io</a:t>
            </a:r>
            <a:r>
              <a:rPr lang="nl-NL" sz="2400" dirty="0"/>
              <a:t> en </a:t>
            </a:r>
            <a:r>
              <a:rPr lang="nl-NL" sz="2400" dirty="0" err="1">
                <a:hlinkClick r:id="rId6"/>
              </a:rPr>
              <a:t>okteto</a:t>
            </a:r>
            <a:endParaRPr lang="nl-NL" sz="2400" dirty="0">
              <a:sym typeface="Wingdings" panose="05000000000000000000" pitchFamily="2" charset="2"/>
            </a:endParaRPr>
          </a:p>
          <a:p>
            <a:pPr marL="909637" lvl="1" indent="-457200">
              <a:buAutoNum type="arabicPeriod"/>
            </a:pP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MIJN MAIN FOCUS:  </a:t>
            </a:r>
          </a:p>
          <a:p>
            <a:pPr marL="909637" lvl="1" indent="-457200">
              <a:buAutoNum type="arabicPeriod"/>
            </a:pPr>
            <a:r>
              <a:rPr lang="nl-NL" sz="2400" dirty="0">
                <a:sym typeface="Wingdings" panose="05000000000000000000" pitchFamily="2" charset="2"/>
              </a:rPr>
              <a:t>Gebruik van Docker voor </a:t>
            </a:r>
            <a:r>
              <a:rPr lang="nl-NL" sz="2400" dirty="0" err="1">
                <a:sym typeface="Wingdings" panose="05000000000000000000" pitchFamily="2" charset="2"/>
              </a:rPr>
              <a:t>locale</a:t>
            </a:r>
            <a:r>
              <a:rPr lang="nl-NL" sz="2400" dirty="0">
                <a:sym typeface="Wingdings" panose="05000000000000000000" pitchFamily="2" charset="2"/>
              </a:rPr>
              <a:t> integratie testen met </a:t>
            </a:r>
            <a:r>
              <a:rPr lang="nl-NL" sz="2400" dirty="0" err="1">
                <a:sym typeface="Wingdings" panose="05000000000000000000" pitchFamily="2" charset="2"/>
              </a:rPr>
              <a:t>Maven</a:t>
            </a:r>
            <a:r>
              <a:rPr lang="nl-NL" sz="2400" dirty="0">
                <a:sym typeface="Wingdings" panose="05000000000000000000" pitchFamily="2" charset="2"/>
              </a:rPr>
              <a:t>.  Met name kijken naar het </a:t>
            </a:r>
            <a:r>
              <a:rPr lang="nl-NL" sz="2400" dirty="0">
                <a:hlinkClick r:id="rId7"/>
              </a:rPr>
              <a:t>testcontainers</a:t>
            </a:r>
            <a:r>
              <a:rPr lang="nl-NL" sz="2400" dirty="0">
                <a:sym typeface="Wingdings" panose="05000000000000000000" pitchFamily="2" charset="2"/>
              </a:rPr>
              <a:t> project. </a:t>
            </a:r>
          </a:p>
          <a:p>
            <a:pPr marL="909637" lvl="1" indent="-457200">
              <a:buAutoNum type="arabicPeriod"/>
            </a:pPr>
            <a:r>
              <a:rPr lang="nl-NL" sz="2400" dirty="0">
                <a:sym typeface="Wingdings" panose="05000000000000000000" pitchFamily="2" charset="2"/>
              </a:rPr>
              <a:t>Toepasbaarheid voor EBX weet ik niet goed. Ik weet de Cloud strategie van </a:t>
            </a:r>
            <a:r>
              <a:rPr lang="nl-NL" sz="2400" dirty="0" err="1">
                <a:sym typeface="Wingdings" panose="05000000000000000000" pitchFamily="2" charset="2"/>
              </a:rPr>
              <a:t>Tibco</a:t>
            </a:r>
            <a:r>
              <a:rPr lang="nl-NL" sz="2400" dirty="0">
                <a:sym typeface="Wingdings" panose="05000000000000000000" pitchFamily="2" charset="2"/>
              </a:rPr>
              <a:t>/ONW niet. Heb er wel mijn ideeën over. </a:t>
            </a:r>
            <a:br>
              <a:rPr lang="nl-NL" sz="2400" dirty="0">
                <a:sym typeface="Wingdings" panose="05000000000000000000" pitchFamily="2" charset="2"/>
              </a:rPr>
            </a:b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70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736" y="1890444"/>
            <a:ext cx="3318024" cy="3558061"/>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3" y="5524826"/>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Now</a:t>
            </a:r>
            <a:r>
              <a:rPr lang="nl-NL" sz="4400" b="1" dirty="0">
                <a:solidFill>
                  <a:srgbClr val="FFFF00"/>
                </a:solidFill>
                <a:effectLst>
                  <a:glow rad="203200">
                    <a:schemeClr val="tx1"/>
                  </a:glow>
                </a:effectLst>
              </a:rPr>
              <a:t> </a:t>
            </a: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D4995C49-15D5-4DF1-8256-90C0F54B28DD}"/>
              </a:ext>
            </a:extLst>
          </p:cNvPr>
          <p:cNvPicPr>
            <a:picLocks noChangeAspect="1"/>
          </p:cNvPicPr>
          <p:nvPr/>
        </p:nvPicPr>
        <p:blipFill>
          <a:blip r:embed="rId3"/>
          <a:stretch>
            <a:fillRect/>
          </a:stretch>
        </p:blipFill>
        <p:spPr>
          <a:xfrm>
            <a:off x="0" y="2888343"/>
            <a:ext cx="12192000" cy="4041589"/>
          </a:xfrm>
          <a:prstGeom prst="rect">
            <a:avLst/>
          </a:prstGeom>
        </p:spPr>
      </p:pic>
      <p:sp>
        <p:nvSpPr>
          <p:cNvPr id="6" name="Titel 5">
            <a:extLst>
              <a:ext uri="{FF2B5EF4-FFF2-40B4-BE49-F238E27FC236}">
                <a16:creationId xmlns:a16="http://schemas.microsoft.com/office/drawing/2014/main" id="{10524498-3013-434C-9AE0-CA8B33BFF821}"/>
              </a:ext>
            </a:extLst>
          </p:cNvPr>
          <p:cNvSpPr>
            <a:spLocks noGrp="1"/>
          </p:cNvSpPr>
          <p:nvPr>
            <p:ph type="title"/>
          </p:nvPr>
        </p:nvSpPr>
        <p:spPr/>
        <p:txBody>
          <a:bodyPr/>
          <a:lstStyle/>
          <a:p>
            <a:r>
              <a:rPr lang="nl-NL" dirty="0" err="1"/>
              <a:t>So</a:t>
            </a:r>
            <a:r>
              <a:rPr lang="nl-NL" dirty="0"/>
              <a:t> … </a:t>
            </a:r>
            <a:r>
              <a:rPr lang="nl-NL" dirty="0" err="1"/>
              <a:t>Don’t</a:t>
            </a:r>
            <a:r>
              <a:rPr lang="nl-NL" dirty="0"/>
              <a:t> </a:t>
            </a:r>
            <a:r>
              <a:rPr lang="nl-NL" dirty="0" err="1"/>
              <a:t>worry</a:t>
            </a:r>
            <a:r>
              <a:rPr lang="nl-NL" dirty="0"/>
              <a:t>….</a:t>
            </a:r>
          </a:p>
        </p:txBody>
      </p:sp>
      <p:sp>
        <p:nvSpPr>
          <p:cNvPr id="18" name="Rechthoek 17">
            <a:extLst>
              <a:ext uri="{FF2B5EF4-FFF2-40B4-BE49-F238E27FC236}">
                <a16:creationId xmlns:a16="http://schemas.microsoft.com/office/drawing/2014/main" id="{32207EF0-D2E6-46F8-AEB6-6772B10A6F40}"/>
              </a:ext>
            </a:extLst>
          </p:cNvPr>
          <p:cNvSpPr/>
          <p:nvPr/>
        </p:nvSpPr>
        <p:spPr>
          <a:xfrm>
            <a:off x="0" y="2822286"/>
            <a:ext cx="12192000" cy="41076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074" name="Picture 2">
            <a:extLst>
              <a:ext uri="{FF2B5EF4-FFF2-40B4-BE49-F238E27FC236}">
                <a16:creationId xmlns:a16="http://schemas.microsoft.com/office/drawing/2014/main" id="{D47BB8DC-F91C-4496-ABF7-C142113DF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633" y="4562475"/>
            <a:ext cx="1760641" cy="1852489"/>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a:extLst>
              <a:ext uri="{FF2B5EF4-FFF2-40B4-BE49-F238E27FC236}">
                <a16:creationId xmlns:a16="http://schemas.microsoft.com/office/drawing/2014/main" id="{D808D266-9F82-4515-B24D-73125EBF6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199" y="3206126"/>
            <a:ext cx="1046399" cy="1343551"/>
          </a:xfrm>
          <a:prstGeom prst="rect">
            <a:avLst/>
          </a:prstGeom>
        </p:spPr>
      </p:pic>
      <p:sp>
        <p:nvSpPr>
          <p:cNvPr id="8" name="Tijdelijke aanduiding voor inhoud 2">
            <a:extLst>
              <a:ext uri="{FF2B5EF4-FFF2-40B4-BE49-F238E27FC236}">
                <a16:creationId xmlns:a16="http://schemas.microsoft.com/office/drawing/2014/main" id="{F716FB63-0BDD-4E74-9607-080B312BFF5D}"/>
              </a:ext>
            </a:extLst>
          </p:cNvPr>
          <p:cNvSpPr txBox="1">
            <a:spLocks/>
          </p:cNvSpPr>
          <p:nvPr/>
        </p:nvSpPr>
        <p:spPr>
          <a:xfrm>
            <a:off x="3367322" y="4078615"/>
            <a:ext cx="1701265" cy="1226816"/>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a:solidFill>
                  <a:srgbClr val="FFFF00"/>
                </a:solidFill>
                <a:effectLst>
                  <a:glow rad="203200">
                    <a:schemeClr val="tx1"/>
                  </a:glow>
                </a:effectLst>
              </a:rPr>
              <a:t>Docker?!?</a:t>
            </a:r>
          </a:p>
          <a:p>
            <a:pPr marL="0" indent="0" algn="ctr">
              <a:buFont typeface="Arial" panose="020B0604020202020204" pitchFamily="34" charset="0"/>
              <a:buNone/>
            </a:pPr>
            <a:endParaRPr lang="nl-NL" sz="900" b="1" dirty="0">
              <a:ln>
                <a:solidFill>
                  <a:schemeClr val="tx1"/>
                </a:solidFill>
              </a:ln>
              <a:solidFill>
                <a:schemeClr val="bg1"/>
              </a:solidFill>
            </a:endParaRPr>
          </a:p>
        </p:txBody>
      </p:sp>
      <p:sp>
        <p:nvSpPr>
          <p:cNvPr id="12" name="Tijdelijke aanduiding voor inhoud 2">
            <a:extLst>
              <a:ext uri="{FF2B5EF4-FFF2-40B4-BE49-F238E27FC236}">
                <a16:creationId xmlns:a16="http://schemas.microsoft.com/office/drawing/2014/main" id="{6D347FAA-2E16-4D0D-8B69-027AE58223C8}"/>
              </a:ext>
            </a:extLst>
          </p:cNvPr>
          <p:cNvSpPr txBox="1">
            <a:spLocks/>
          </p:cNvSpPr>
          <p:nvPr/>
        </p:nvSpPr>
        <p:spPr>
          <a:xfrm>
            <a:off x="3128286" y="4452569"/>
            <a:ext cx="631212" cy="52084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sp>
        <p:nvSpPr>
          <p:cNvPr id="14" name="Tijdelijke aanduiding voor inhoud 2">
            <a:extLst>
              <a:ext uri="{FF2B5EF4-FFF2-40B4-BE49-F238E27FC236}">
                <a16:creationId xmlns:a16="http://schemas.microsoft.com/office/drawing/2014/main" id="{E6CD4FEC-467D-47BE-8063-11F04B589D37}"/>
              </a:ext>
            </a:extLst>
          </p:cNvPr>
          <p:cNvSpPr txBox="1">
            <a:spLocks/>
          </p:cNvSpPr>
          <p:nvPr/>
        </p:nvSpPr>
        <p:spPr>
          <a:xfrm>
            <a:off x="7198954" y="4334111"/>
            <a:ext cx="1046399" cy="507903"/>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a:solidFill>
                  <a:srgbClr val="FFFF00"/>
                </a:solidFill>
                <a:effectLst>
                  <a:glow rad="203200">
                    <a:schemeClr val="tx1"/>
                  </a:glow>
                </a:effectLst>
              </a:rPr>
              <a:t>Hé</a:t>
            </a: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sp>
        <p:nvSpPr>
          <p:cNvPr id="9" name="Tijdelijke aanduiding voor inhoud 2">
            <a:extLst>
              <a:ext uri="{FF2B5EF4-FFF2-40B4-BE49-F238E27FC236}">
                <a16:creationId xmlns:a16="http://schemas.microsoft.com/office/drawing/2014/main" id="{D30512A4-F04F-4B0F-ABA8-54774A86D630}"/>
              </a:ext>
            </a:extLst>
          </p:cNvPr>
          <p:cNvSpPr txBox="1">
            <a:spLocks/>
          </p:cNvSpPr>
          <p:nvPr/>
        </p:nvSpPr>
        <p:spPr>
          <a:xfrm>
            <a:off x="6769853" y="6378500"/>
            <a:ext cx="3890349" cy="66402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err="1">
                <a:solidFill>
                  <a:srgbClr val="FFFF00"/>
                </a:solidFill>
                <a:effectLst>
                  <a:glow rad="203200">
                    <a:schemeClr val="tx1"/>
                  </a:glow>
                </a:effectLst>
              </a:rPr>
              <a:t>What’s</a:t>
            </a:r>
            <a:r>
              <a:rPr lang="nl-NL" sz="2400" b="1" dirty="0">
                <a:solidFill>
                  <a:srgbClr val="FFFF00"/>
                </a:solidFill>
                <a:effectLst>
                  <a:glow rad="203200">
                    <a:schemeClr val="tx1"/>
                  </a:glow>
                </a:effectLst>
              </a:rPr>
              <a:t> </a:t>
            </a:r>
            <a:r>
              <a:rPr lang="nl-NL" sz="2400" b="1" dirty="0" err="1">
                <a:solidFill>
                  <a:srgbClr val="FFFF00"/>
                </a:solidFill>
                <a:effectLst>
                  <a:glow rad="203200">
                    <a:schemeClr val="tx1"/>
                  </a:glow>
                </a:effectLst>
              </a:rPr>
              <a:t>that</a:t>
            </a:r>
            <a:r>
              <a:rPr lang="nl-NL" sz="2400" b="1" dirty="0">
                <a:solidFill>
                  <a:srgbClr val="FFFF00"/>
                </a:solidFill>
                <a:effectLst>
                  <a:glow rad="203200">
                    <a:schemeClr val="tx1"/>
                  </a:glow>
                </a:effectLst>
              </a:rPr>
              <a:t> ?</a:t>
            </a:r>
          </a:p>
          <a:p>
            <a:pPr marL="0" indent="0" algn="ctr">
              <a:buFont typeface="Arial" panose="020B0604020202020204" pitchFamily="34" charset="0"/>
              <a:buNone/>
            </a:pPr>
            <a:endParaRPr lang="nl-NL" sz="600" b="1" dirty="0">
              <a:ln>
                <a:solidFill>
                  <a:schemeClr val="tx1"/>
                </a:solidFill>
              </a:ln>
              <a:solidFill>
                <a:schemeClr val="bg1"/>
              </a:solidFill>
            </a:endParaRPr>
          </a:p>
        </p:txBody>
      </p:sp>
      <p:sp>
        <p:nvSpPr>
          <p:cNvPr id="13" name="Tijdelijke aanduiding voor inhoud 2">
            <a:extLst>
              <a:ext uri="{FF2B5EF4-FFF2-40B4-BE49-F238E27FC236}">
                <a16:creationId xmlns:a16="http://schemas.microsoft.com/office/drawing/2014/main" id="{27B2AE28-257B-4025-8619-8B618F1358CB}"/>
              </a:ext>
            </a:extLst>
          </p:cNvPr>
          <p:cNvSpPr txBox="1">
            <a:spLocks/>
          </p:cNvSpPr>
          <p:nvPr/>
        </p:nvSpPr>
        <p:spPr>
          <a:xfrm>
            <a:off x="9016281" y="4441824"/>
            <a:ext cx="390732" cy="66402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pic>
        <p:nvPicPr>
          <p:cNvPr id="5" name="Afbeelding 4" descr="Afbeelding met geel, tekening&#10;&#10;Automatisch gegenereerde beschrijving">
            <a:extLst>
              <a:ext uri="{FF2B5EF4-FFF2-40B4-BE49-F238E27FC236}">
                <a16:creationId xmlns:a16="http://schemas.microsoft.com/office/drawing/2014/main" id="{BED39528-17DE-46AE-AB6B-CD37E57A9B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7854" y="4290620"/>
            <a:ext cx="1205087" cy="2029621"/>
          </a:xfrm>
          <a:prstGeom prst="rect">
            <a:avLst/>
          </a:prstGeom>
        </p:spPr>
      </p:pic>
    </p:spTree>
    <p:extLst>
      <p:ext uri="{BB962C8B-B14F-4D97-AF65-F5344CB8AC3E}">
        <p14:creationId xmlns:p14="http://schemas.microsoft.com/office/powerpoint/2010/main" val="330598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a:t>links</a:t>
            </a:r>
          </a:p>
        </p:txBody>
      </p:sp>
      <p:graphicFrame>
        <p:nvGraphicFramePr>
          <p:cNvPr id="6" name="Tabel 6">
            <a:extLst>
              <a:ext uri="{FF2B5EF4-FFF2-40B4-BE49-F238E27FC236}">
                <a16:creationId xmlns:a16="http://schemas.microsoft.com/office/drawing/2014/main" id="{0F96E54C-0FD4-4370-BFD0-372D0E217EF7}"/>
              </a:ext>
            </a:extLst>
          </p:cNvPr>
          <p:cNvGraphicFramePr>
            <a:graphicFrameLocks noGrp="1"/>
          </p:cNvGraphicFramePr>
          <p:nvPr>
            <p:ph idx="1"/>
            <p:extLst>
              <p:ext uri="{D42A27DB-BD31-4B8C-83A1-F6EECF244321}">
                <p14:modId xmlns:p14="http://schemas.microsoft.com/office/powerpoint/2010/main" val="2159811542"/>
              </p:ext>
            </p:extLst>
          </p:nvPr>
        </p:nvGraphicFramePr>
        <p:xfrm>
          <a:off x="838200" y="1825625"/>
          <a:ext cx="10515600" cy="377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4983637"/>
                    </a:ext>
                  </a:extLst>
                </a:gridCol>
                <a:gridCol w="5257800">
                  <a:extLst>
                    <a:ext uri="{9D8B030D-6E8A-4147-A177-3AD203B41FA5}">
                      <a16:colId xmlns:a16="http://schemas.microsoft.com/office/drawing/2014/main" val="1014849077"/>
                    </a:ext>
                  </a:extLst>
                </a:gridCol>
              </a:tblGrid>
              <a:tr h="370840">
                <a:tc>
                  <a:txBody>
                    <a:bodyPr/>
                    <a:lstStyle/>
                    <a:p>
                      <a:pPr algn="l" rtl="0" fontAlgn="t"/>
                      <a:r>
                        <a:rPr lang="nl-NL" b="1" dirty="0">
                          <a:effectLst/>
                        </a:rPr>
                        <a:t>Link</a:t>
                      </a:r>
                    </a:p>
                  </a:txBody>
                  <a:tcPr/>
                </a:tc>
                <a:tc>
                  <a:txBody>
                    <a:bodyPr/>
                    <a:lstStyle/>
                    <a:p>
                      <a:pPr algn="l" rtl="0" fontAlgn="t"/>
                      <a:r>
                        <a:rPr lang="nl-NL" b="1">
                          <a:effectLst/>
                        </a:rPr>
                        <a:t>Description</a:t>
                      </a:r>
                    </a:p>
                  </a:txBody>
                  <a:tcPr/>
                </a:tc>
                <a:extLst>
                  <a:ext uri="{0D108BD9-81ED-4DB2-BD59-A6C34878D82A}">
                    <a16:rowId xmlns:a16="http://schemas.microsoft.com/office/drawing/2014/main" val="297634523"/>
                  </a:ext>
                </a:extLst>
              </a:tr>
              <a:tr h="370840">
                <a:tc>
                  <a:txBody>
                    <a:bodyPr/>
                    <a:lstStyle/>
                    <a:p>
                      <a:pPr algn="l" rtl="0" fontAlgn="t"/>
                      <a:r>
                        <a:rPr lang="nl-NL" b="0" u="sng">
                          <a:solidFill>
                            <a:srgbClr val="2156A5"/>
                          </a:solidFill>
                          <a:effectLst/>
                          <a:latin typeface="inherit"/>
                          <a:hlinkClick r:id="rId3"/>
                        </a:rPr>
                        <a:t>http://training.play-with-docker.com/</a:t>
                      </a:r>
                      <a:endParaRPr lang="nl-NL" b="0">
                        <a:effectLst/>
                        <a:latin typeface="inherit"/>
                      </a:endParaRPr>
                    </a:p>
                  </a:txBody>
                  <a:tcPr/>
                </a:tc>
                <a:tc>
                  <a:txBody>
                    <a:bodyPr/>
                    <a:lstStyle/>
                    <a:p>
                      <a:pPr algn="l" rtl="0" fontAlgn="t"/>
                      <a:r>
                        <a:rPr lang="en-US" b="0">
                          <a:effectLst/>
                          <a:latin typeface="inherit"/>
                        </a:rPr>
                        <a:t>Labs and tutorials on a wide breadth of topics.</a:t>
                      </a:r>
                    </a:p>
                  </a:txBody>
                  <a:tcPr/>
                </a:tc>
                <a:extLst>
                  <a:ext uri="{0D108BD9-81ED-4DB2-BD59-A6C34878D82A}">
                    <a16:rowId xmlns:a16="http://schemas.microsoft.com/office/drawing/2014/main" val="137631414"/>
                  </a:ext>
                </a:extLst>
              </a:tr>
              <a:tr h="370840">
                <a:tc>
                  <a:txBody>
                    <a:bodyPr/>
                    <a:lstStyle/>
                    <a:p>
                      <a:pPr algn="l" rtl="0" fontAlgn="t"/>
                      <a:r>
                        <a:rPr lang="nl-NL" b="0" u="sng">
                          <a:solidFill>
                            <a:srgbClr val="2156A5"/>
                          </a:solidFill>
                          <a:effectLst/>
                          <a:latin typeface="inherit"/>
                          <a:hlinkClick r:id="rId4"/>
                        </a:rPr>
                        <a:t>http://labs.play-with-docker.com/</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193316227"/>
                  </a:ext>
                </a:extLst>
              </a:tr>
              <a:tr h="370840">
                <a:tc>
                  <a:txBody>
                    <a:bodyPr/>
                    <a:lstStyle/>
                    <a:p>
                      <a:pPr algn="l" rtl="0" fontAlgn="t"/>
                      <a:r>
                        <a:rPr lang="nl-NL" b="0" u="sng">
                          <a:solidFill>
                            <a:srgbClr val="2156A5"/>
                          </a:solidFill>
                          <a:effectLst/>
                          <a:latin typeface="inherit"/>
                          <a:hlinkClick r:id="rId5"/>
                        </a:rPr>
                        <a:t>https://www.katacoda.com/courses/docker</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203957499"/>
                  </a:ext>
                </a:extLst>
              </a:tr>
              <a:tr h="370840">
                <a:tc>
                  <a:txBody>
                    <a:bodyPr/>
                    <a:lstStyle/>
                    <a:p>
                      <a:pPr algn="l" rtl="0" fontAlgn="t"/>
                      <a:r>
                        <a:rPr lang="nl-NL" b="0" u="sng">
                          <a:solidFill>
                            <a:srgbClr val="2156A5"/>
                          </a:solidFill>
                          <a:effectLst/>
                          <a:latin typeface="inherit"/>
                          <a:hlinkClick r:id="rId6"/>
                        </a:rPr>
                        <a:t>https://prakhar.me/docker-curriculum/</a:t>
                      </a:r>
                      <a:endParaRPr lang="nl-NL" b="0">
                        <a:effectLst/>
                        <a:latin typeface="inherit"/>
                      </a:endParaRPr>
                    </a:p>
                  </a:txBody>
                  <a:tcPr/>
                </a:tc>
                <a:tc>
                  <a:txBody>
                    <a:bodyPr/>
                    <a:lstStyle/>
                    <a:p>
                      <a:pPr algn="l" rtl="0" fontAlgn="t"/>
                      <a:r>
                        <a:rPr lang="en-US" b="0">
                          <a:effectLst/>
                          <a:latin typeface="inherit"/>
                        </a:rPr>
                        <a:t>A nice basics tutorial by Prakhar Srivastav from Google</a:t>
                      </a:r>
                    </a:p>
                  </a:txBody>
                  <a:tcPr/>
                </a:tc>
                <a:extLst>
                  <a:ext uri="{0D108BD9-81ED-4DB2-BD59-A6C34878D82A}">
                    <a16:rowId xmlns:a16="http://schemas.microsoft.com/office/drawing/2014/main" val="3868607262"/>
                  </a:ext>
                </a:extLst>
              </a:tr>
              <a:tr h="370840">
                <a:tc>
                  <a:txBody>
                    <a:bodyPr/>
                    <a:lstStyle/>
                    <a:p>
                      <a:pPr algn="l" rtl="0" fontAlgn="t"/>
                      <a:r>
                        <a:rPr lang="nl-NL" b="0" u="sng">
                          <a:solidFill>
                            <a:srgbClr val="2156A5"/>
                          </a:solidFill>
                          <a:effectLst/>
                          <a:latin typeface="inherit"/>
                          <a:hlinkClick r:id="rId7"/>
                        </a:rPr>
                        <a:t>https://github.com/dwyl/learn-docker</a:t>
                      </a:r>
                      <a:endParaRPr lang="nl-NL" b="0">
                        <a:effectLst/>
                        <a:latin typeface="inherit"/>
                      </a:endParaRPr>
                    </a:p>
                  </a:txBody>
                  <a:tcPr/>
                </a:tc>
                <a:tc>
                  <a:txBody>
                    <a:bodyPr/>
                    <a:lstStyle/>
                    <a:p>
                      <a:pPr algn="l" rtl="0" fontAlgn="t"/>
                      <a:r>
                        <a:rPr lang="en-US" b="0">
                          <a:effectLst/>
                          <a:latin typeface="inherit"/>
                        </a:rPr>
                        <a:t>Another basic tutorial with a lot of screenshots</a:t>
                      </a:r>
                    </a:p>
                  </a:txBody>
                  <a:tcPr/>
                </a:tc>
                <a:extLst>
                  <a:ext uri="{0D108BD9-81ED-4DB2-BD59-A6C34878D82A}">
                    <a16:rowId xmlns:a16="http://schemas.microsoft.com/office/drawing/2014/main" val="1097909070"/>
                  </a:ext>
                </a:extLst>
              </a:tr>
              <a:tr h="370840">
                <a:tc>
                  <a:txBody>
                    <a:bodyPr/>
                    <a:lstStyle/>
                    <a:p>
                      <a:pPr algn="l" rtl="0" fontAlgn="t"/>
                      <a:r>
                        <a:rPr lang="nl-NL" b="0" u="sng">
                          <a:solidFill>
                            <a:srgbClr val="2156A5"/>
                          </a:solidFill>
                          <a:effectLst/>
                          <a:latin typeface="inherit"/>
                          <a:hlinkClick r:id="rId8"/>
                        </a:rPr>
                        <a:t>https://github.com/veggiemonk/awesome-docker</a:t>
                      </a:r>
                      <a:endParaRPr lang="nl-NL" b="0">
                        <a:effectLst/>
                        <a:latin typeface="inherit"/>
                      </a:endParaRPr>
                    </a:p>
                  </a:txBody>
                  <a:tcPr/>
                </a:tc>
                <a:tc>
                  <a:txBody>
                    <a:bodyPr/>
                    <a:lstStyle/>
                    <a:p>
                      <a:pPr algn="l" rtl="0" fontAlgn="t"/>
                      <a:r>
                        <a:rPr lang="en-US" b="0">
                          <a:effectLst/>
                          <a:latin typeface="inherit"/>
                        </a:rPr>
                        <a:t>Collection of even more awesome Docker resources</a:t>
                      </a:r>
                    </a:p>
                  </a:txBody>
                  <a:tcPr/>
                </a:tc>
                <a:extLst>
                  <a:ext uri="{0D108BD9-81ED-4DB2-BD59-A6C34878D82A}">
                    <a16:rowId xmlns:a16="http://schemas.microsoft.com/office/drawing/2014/main" val="1354038316"/>
                  </a:ext>
                </a:extLst>
              </a:tr>
              <a:tr h="370840">
                <a:tc>
                  <a:txBody>
                    <a:bodyPr/>
                    <a:lstStyle/>
                    <a:p>
                      <a:pPr algn="l" rtl="0" fontAlgn="t"/>
                      <a:r>
                        <a:rPr lang="nl-NL" b="0" u="sng">
                          <a:solidFill>
                            <a:srgbClr val="2156A5"/>
                          </a:solidFill>
                          <a:effectLst/>
                          <a:latin typeface="inherit"/>
                          <a:hlinkClick r:id="rId9"/>
                        </a:rPr>
                        <a:t>https://github.com/machzqcq/docker-for-all</a:t>
                      </a:r>
                      <a:endParaRPr lang="nl-NL" b="0">
                        <a:effectLst/>
                        <a:latin typeface="inherit"/>
                      </a:endParaRPr>
                    </a:p>
                  </a:txBody>
                  <a:tcPr/>
                </a:tc>
                <a:tc>
                  <a:txBody>
                    <a:bodyPr/>
                    <a:lstStyle/>
                    <a:p>
                      <a:pPr algn="l" rtl="0" fontAlgn="t"/>
                      <a:r>
                        <a:rPr lang="en-US" b="0" dirty="0">
                          <a:effectLst/>
                          <a:latin typeface="inherit"/>
                        </a:rPr>
                        <a:t>Learn more about applying Docker in development, </a:t>
                      </a:r>
                      <a:r>
                        <a:rPr lang="en-US" b="0" dirty="0" err="1">
                          <a:effectLst/>
                          <a:latin typeface="inherit"/>
                        </a:rPr>
                        <a:t>devops</a:t>
                      </a:r>
                      <a:r>
                        <a:rPr lang="en-US" b="0" dirty="0">
                          <a:effectLst/>
                          <a:latin typeface="inherit"/>
                        </a:rPr>
                        <a:t>, testing, product management etc.</a:t>
                      </a:r>
                    </a:p>
                  </a:txBody>
                  <a:tcPr/>
                </a:tc>
                <a:extLst>
                  <a:ext uri="{0D108BD9-81ED-4DB2-BD59-A6C34878D82A}">
                    <a16:rowId xmlns:a16="http://schemas.microsoft.com/office/drawing/2014/main" val="2209467944"/>
                  </a:ext>
                </a:extLst>
              </a:tr>
            </a:tbl>
          </a:graphicData>
        </a:graphic>
      </p:graphicFrame>
    </p:spTree>
    <p:extLst>
      <p:ext uri="{BB962C8B-B14F-4D97-AF65-F5344CB8AC3E}">
        <p14:creationId xmlns:p14="http://schemas.microsoft.com/office/powerpoint/2010/main" val="152196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CED4763-7083-46AD-B74E-2FB4EE02A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93" y="161925"/>
            <a:ext cx="97012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tainers Today Nederland">
            <a:extLst>
              <a:ext uri="{FF2B5EF4-FFF2-40B4-BE49-F238E27FC236}">
                <a16:creationId xmlns:a16="http://schemas.microsoft.com/office/drawing/2014/main" id="{EA34103E-28D8-4846-83E9-E15AE2C82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487" y="1081089"/>
            <a:ext cx="2429738" cy="9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69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3AFE016-E3C0-4135-B715-ABA501F2CF2F}"/>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endParaRPr lang="nl-NL" dirty="0"/>
          </a:p>
        </p:txBody>
      </p:sp>
      <p:pic>
        <p:nvPicPr>
          <p:cNvPr id="2050" name="Picture 2">
            <a:extLst>
              <a:ext uri="{FF2B5EF4-FFF2-40B4-BE49-F238E27FC236}">
                <a16:creationId xmlns:a16="http://schemas.microsoft.com/office/drawing/2014/main" id="{95E4B88F-D1C7-42BD-AD29-04A6E380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874" y="1843088"/>
            <a:ext cx="3923963" cy="3923963"/>
          </a:xfrm>
          <a:prstGeom prst="rect">
            <a:avLst/>
          </a:prstGeom>
          <a:noFill/>
          <a:extLst>
            <a:ext uri="{909E8E84-426E-40DD-AFC4-6F175D3DCCD1}">
              <a14:hiddenFill xmlns:a14="http://schemas.microsoft.com/office/drawing/2010/main">
                <a:solidFill>
                  <a:srgbClr val="FFFFFF"/>
                </a:solidFill>
              </a14:hiddenFill>
            </a:ext>
          </a:extLst>
        </p:spPr>
      </p:pic>
      <p:sp>
        <p:nvSpPr>
          <p:cNvPr id="2" name="Tekstballon: rechthoek met afgeronde hoeken 1">
            <a:extLst>
              <a:ext uri="{FF2B5EF4-FFF2-40B4-BE49-F238E27FC236}">
                <a16:creationId xmlns:a16="http://schemas.microsoft.com/office/drawing/2014/main" id="{5617E4BE-F424-4E5B-8D82-DADBA653A2BB}"/>
              </a:ext>
            </a:extLst>
          </p:cNvPr>
          <p:cNvSpPr/>
          <p:nvPr/>
        </p:nvSpPr>
        <p:spPr>
          <a:xfrm>
            <a:off x="1839817" y="1040828"/>
            <a:ext cx="4497933" cy="2418735"/>
          </a:xfrm>
          <a:prstGeom prst="wedgeRoundRectCallout">
            <a:avLst>
              <a:gd name="adj1" fmla="val 105836"/>
              <a:gd name="adj2" fmla="val 28903"/>
              <a:gd name="adj3" fmla="val 16667"/>
            </a:avLst>
          </a:prstGeom>
          <a:solidFill>
            <a:schemeClr val="bg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libri Light" panose="020F0302020204030204" pitchFamily="34" charset="0"/>
                <a:cs typeface="Calibri Light" panose="020F0302020204030204" pitchFamily="34" charset="0"/>
              </a:rPr>
              <a:t>Learn it you will, </a:t>
            </a:r>
            <a:br>
              <a:rPr lang="en-US" sz="4000" dirty="0">
                <a:solidFill>
                  <a:schemeClr val="tx1"/>
                </a:solidFill>
                <a:latin typeface="Calibri Light" panose="020F0302020204030204" pitchFamily="34" charset="0"/>
                <a:cs typeface="Calibri Light" panose="020F0302020204030204" pitchFamily="34" charset="0"/>
              </a:rPr>
            </a:br>
            <a:r>
              <a:rPr lang="en-US" sz="4000" dirty="0">
                <a:solidFill>
                  <a:schemeClr val="tx1"/>
                </a:solidFill>
                <a:latin typeface="Calibri Light" panose="020F0302020204030204" pitchFamily="34" charset="0"/>
                <a:cs typeface="Calibri Light" panose="020F0302020204030204" pitchFamily="34" charset="0"/>
              </a:rPr>
              <a:t>teach you I shall….</a:t>
            </a:r>
            <a:endParaRPr lang="nl-NL" sz="4000" dirty="0">
              <a:solidFill>
                <a:schemeClr val="tx1"/>
              </a:solidFill>
              <a:latin typeface="Calibri Light" panose="020F0302020204030204" pitchFamily="34" charset="0"/>
              <a:cs typeface="Calibri Light" panose="020F0302020204030204" pitchFamily="34" charset="0"/>
            </a:endParaRPr>
          </a:p>
        </p:txBody>
      </p:sp>
      <p:sp>
        <p:nvSpPr>
          <p:cNvPr id="9" name="Tekstballon: rechthoek met afgeronde hoeken 8">
            <a:extLst>
              <a:ext uri="{FF2B5EF4-FFF2-40B4-BE49-F238E27FC236}">
                <a16:creationId xmlns:a16="http://schemas.microsoft.com/office/drawing/2014/main" id="{B9DB91EB-B525-4057-A8A3-E48692E6484B}"/>
              </a:ext>
            </a:extLst>
          </p:cNvPr>
          <p:cNvSpPr/>
          <p:nvPr/>
        </p:nvSpPr>
        <p:spPr>
          <a:xfrm>
            <a:off x="1839817" y="3982866"/>
            <a:ext cx="4497933" cy="2131495"/>
          </a:xfrm>
          <a:prstGeom prst="wedgeRoundRectCallout">
            <a:avLst>
              <a:gd name="adj1" fmla="val 100754"/>
              <a:gd name="adj2" fmla="val -85422"/>
              <a:gd name="adj3" fmla="val 16667"/>
            </a:avLst>
          </a:prstGeom>
          <a:solidFill>
            <a:schemeClr val="bg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libri Light" panose="020F0302020204030204" pitchFamily="34" charset="0"/>
                <a:cs typeface="Calibri Light" panose="020F0302020204030204" pitchFamily="34" charset="0"/>
              </a:rPr>
              <a:t>..you might become a Docker master….</a:t>
            </a:r>
            <a:endParaRPr lang="nl-NL"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4428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14DBA5B1-61D7-4CFD-8ED0-2CBC951A5664}"/>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err="1">
                <a:solidFill>
                  <a:schemeClr val="bg1"/>
                </a:solidFill>
              </a:rPr>
              <a:t>Uiteraard</a:t>
            </a:r>
            <a:r>
              <a:rPr lang="en-US" dirty="0">
                <a:solidFill>
                  <a:schemeClr val="bg1"/>
                </a:solidFill>
              </a:rPr>
              <a:t> </a:t>
            </a:r>
            <a:r>
              <a:rPr lang="en-US" dirty="0" err="1">
                <a:solidFill>
                  <a:schemeClr val="bg1"/>
                </a:solidFill>
              </a:rPr>
              <a:t>Niet</a:t>
            </a:r>
            <a:r>
              <a:rPr lang="en-US" dirty="0">
                <a:solidFill>
                  <a:schemeClr val="bg1"/>
                </a:solidFill>
              </a:rPr>
              <a:t> </a:t>
            </a:r>
            <a:r>
              <a:rPr lang="en-US" dirty="0" err="1">
                <a:solidFill>
                  <a:schemeClr val="bg1"/>
                </a:solidFill>
              </a:rPr>
              <a:t>hierover</a:t>
            </a:r>
            <a:r>
              <a:rPr lang="en-US" dirty="0">
                <a:solidFill>
                  <a:schemeClr val="bg1"/>
                </a:solidFill>
              </a:rPr>
              <a:t> !</a:t>
            </a:r>
            <a:endParaRPr lang="nl-NL" dirty="0">
              <a:solidFill>
                <a:schemeClr val="bg1"/>
              </a:solidFill>
            </a:endParaRPr>
          </a:p>
        </p:txBody>
      </p:sp>
    </p:spTree>
    <p:extLst>
      <p:ext uri="{BB962C8B-B14F-4D97-AF65-F5344CB8AC3E}">
        <p14:creationId xmlns:p14="http://schemas.microsoft.com/office/powerpoint/2010/main" val="11102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095764" y="1859340"/>
            <a:ext cx="7773971" cy="1569660"/>
          </a:xfrm>
          <a:prstGeom prst="rect">
            <a:avLst/>
          </a:prstGeom>
        </p:spPr>
        <p:txBody>
          <a:bodyPr wrap="square">
            <a:spAutoFit/>
          </a:bodyPr>
          <a:lstStyle/>
          <a:p>
            <a:r>
              <a:rPr lang="nl-NL" sz="2400" dirty="0">
                <a:solidFill>
                  <a:schemeClr val="bg1"/>
                </a:solidFill>
              </a:rPr>
              <a:t>Docker is een open-source </a:t>
            </a:r>
            <a:r>
              <a:rPr lang="nl-NL" sz="2400" dirty="0" err="1">
                <a:solidFill>
                  <a:schemeClr val="bg1"/>
                </a:solidFill>
              </a:rPr>
              <a:t>framework</a:t>
            </a:r>
            <a:r>
              <a:rPr lang="nl-NL" sz="2400" dirty="0">
                <a:solidFill>
                  <a:schemeClr val="bg1"/>
                </a:solidFill>
              </a:rPr>
              <a:t> waarmee het mogelijk wordt een applicatie in een lichtgewicht, verplaatsbare container te verpakken en te executeren als waren het een black box.</a:t>
            </a:r>
          </a:p>
        </p:txBody>
      </p:sp>
      <p:sp>
        <p:nvSpPr>
          <p:cNvPr id="4" name="Rechthoek 3">
            <a:extLst>
              <a:ext uri="{FF2B5EF4-FFF2-40B4-BE49-F238E27FC236}">
                <a16:creationId xmlns:a16="http://schemas.microsoft.com/office/drawing/2014/main" id="{256BEDD5-25A1-4F90-ACC4-24A69D596887}"/>
              </a:ext>
            </a:extLst>
          </p:cNvPr>
          <p:cNvSpPr/>
          <p:nvPr/>
        </p:nvSpPr>
        <p:spPr>
          <a:xfrm>
            <a:off x="4095764" y="4548489"/>
            <a:ext cx="7293204" cy="461665"/>
          </a:xfrm>
          <a:prstGeom prst="rect">
            <a:avLst/>
          </a:prstGeom>
        </p:spPr>
        <p:txBody>
          <a:bodyPr wrap="square">
            <a:spAutoFit/>
          </a:bodyPr>
          <a:lstStyle/>
          <a:p>
            <a:r>
              <a:rPr lang="nl-NL" sz="2400" dirty="0">
                <a:solidFill>
                  <a:schemeClr val="bg1"/>
                </a:solidFill>
              </a:rPr>
              <a:t>Gechargeerd: een container is een ‘lichtgewicht VM’.</a:t>
            </a:r>
          </a:p>
        </p:txBody>
      </p:sp>
      <p:sp>
        <p:nvSpPr>
          <p:cNvPr id="5" name="Rechthoek 4">
            <a:extLst>
              <a:ext uri="{FF2B5EF4-FFF2-40B4-BE49-F238E27FC236}">
                <a16:creationId xmlns:a16="http://schemas.microsoft.com/office/drawing/2014/main" id="{2C29B992-10F7-4FBF-8447-F18A1A855A79}"/>
              </a:ext>
            </a:extLst>
          </p:cNvPr>
          <p:cNvSpPr/>
          <p:nvPr/>
        </p:nvSpPr>
        <p:spPr>
          <a:xfrm>
            <a:off x="4095764" y="3553423"/>
            <a:ext cx="7773971" cy="830997"/>
          </a:xfrm>
          <a:prstGeom prst="rect">
            <a:avLst/>
          </a:prstGeom>
        </p:spPr>
        <p:txBody>
          <a:bodyPr wrap="square">
            <a:spAutoFit/>
          </a:bodyPr>
          <a:lstStyle/>
          <a:p>
            <a:r>
              <a:rPr lang="nl-NL" sz="2400" dirty="0">
                <a:solidFill>
                  <a:schemeClr val="bg1"/>
                </a:solidFill>
              </a:rPr>
              <a:t>In tegenstelling tot </a:t>
            </a:r>
            <a:r>
              <a:rPr lang="nl-NL" sz="2400" dirty="0" err="1">
                <a:solidFill>
                  <a:schemeClr val="bg1"/>
                </a:solidFill>
              </a:rPr>
              <a:t>VM’s</a:t>
            </a:r>
            <a:r>
              <a:rPr lang="nl-NL" sz="2400" dirty="0">
                <a:solidFill>
                  <a:schemeClr val="bg1"/>
                </a:solidFill>
              </a:rPr>
              <a:t> die een eigen OS hebben delen alle containers rechtstreeks het onderliggende OS.</a:t>
            </a:r>
          </a:p>
        </p:txBody>
      </p:sp>
    </p:spTree>
    <p:extLst>
      <p:ext uri="{BB962C8B-B14F-4D97-AF65-F5344CB8AC3E}">
        <p14:creationId xmlns:p14="http://schemas.microsoft.com/office/powerpoint/2010/main" val="293635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59836D0E-44D6-412C-9961-7EBA19E23789}"/>
              </a:ext>
            </a:extLst>
          </p:cNvPr>
          <p:cNvSpPr/>
          <p:nvPr/>
        </p:nvSpPr>
        <p:spPr>
          <a:xfrm>
            <a:off x="4337196" y="992126"/>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8265" tIns="188265" rIns="188265" bIns="188265" numCol="1" spcCol="1270" anchor="ctr" anchorCtr="0">
            <a:noAutofit/>
          </a:bodyPr>
          <a:lstStyle/>
          <a:p>
            <a:pPr marL="0" lvl="0" indent="0" algn="ctr" defTabSz="1866900">
              <a:lnSpc>
                <a:spcPct val="90000"/>
              </a:lnSpc>
              <a:spcBef>
                <a:spcPct val="0"/>
              </a:spcBef>
              <a:spcAft>
                <a:spcPct val="35000"/>
              </a:spcAft>
              <a:buNone/>
            </a:pPr>
            <a:r>
              <a:rPr lang="en-US" sz="4200" kern="1200" dirty="0"/>
              <a:t>Application</a:t>
            </a:r>
            <a:endParaRPr lang="nl-NL" sz="4200" kern="1200" dirty="0"/>
          </a:p>
        </p:txBody>
      </p:sp>
      <p:sp>
        <p:nvSpPr>
          <p:cNvPr id="4" name="Vrije vorm: vorm 3">
            <a:extLst>
              <a:ext uri="{FF2B5EF4-FFF2-40B4-BE49-F238E27FC236}">
                <a16:creationId xmlns:a16="http://schemas.microsoft.com/office/drawing/2014/main" id="{9D45AD96-B5CA-42C5-B7F2-56917EB393F5}"/>
              </a:ext>
            </a:extLst>
          </p:cNvPr>
          <p:cNvSpPr/>
          <p:nvPr/>
        </p:nvSpPr>
        <p:spPr>
          <a:xfrm>
            <a:off x="4337196" y="2045488"/>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a:t>
            </a:r>
            <a:endParaRPr lang="nl-NL" sz="2900" kern="1200" dirty="0"/>
          </a:p>
        </p:txBody>
      </p:sp>
      <p:sp>
        <p:nvSpPr>
          <p:cNvPr id="5" name="Vrije vorm: vorm 4">
            <a:extLst>
              <a:ext uri="{FF2B5EF4-FFF2-40B4-BE49-F238E27FC236}">
                <a16:creationId xmlns:a16="http://schemas.microsoft.com/office/drawing/2014/main" id="{854D69DE-4745-481A-B685-E9977EC87DB9}"/>
              </a:ext>
            </a:extLst>
          </p:cNvPr>
          <p:cNvSpPr/>
          <p:nvPr/>
        </p:nvSpPr>
        <p:spPr>
          <a:xfrm>
            <a:off x="4337196" y="3098851"/>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p:txBody>
      </p:sp>
      <p:sp>
        <p:nvSpPr>
          <p:cNvPr id="6" name="Vrije vorm: vorm 5">
            <a:extLst>
              <a:ext uri="{FF2B5EF4-FFF2-40B4-BE49-F238E27FC236}">
                <a16:creationId xmlns:a16="http://schemas.microsoft.com/office/drawing/2014/main" id="{2B51BBFB-D75F-49DE-953B-31D0795C05DB}"/>
              </a:ext>
            </a:extLst>
          </p:cNvPr>
          <p:cNvSpPr/>
          <p:nvPr/>
        </p:nvSpPr>
        <p:spPr>
          <a:xfrm>
            <a:off x="4333875" y="4152214"/>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dirty="0"/>
              <a:t>Docker engine</a:t>
            </a:r>
            <a:endParaRPr lang="nl-NL" sz="2900" kern="1200"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07261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sp>
        <p:nvSpPr>
          <p:cNvPr id="11" name="Vierkante haak rechts 10">
            <a:extLst>
              <a:ext uri="{FF2B5EF4-FFF2-40B4-BE49-F238E27FC236}">
                <a16:creationId xmlns:a16="http://schemas.microsoft.com/office/drawing/2014/main" id="{163B9DC6-9D3E-4336-910A-D337B46819B9}"/>
              </a:ext>
            </a:extLst>
          </p:cNvPr>
          <p:cNvSpPr/>
          <p:nvPr/>
        </p:nvSpPr>
        <p:spPr>
          <a:xfrm>
            <a:off x="11340553" y="4231758"/>
            <a:ext cx="172930" cy="187133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3545913" cy="658525"/>
          </a:xfrm>
        </p:spPr>
        <p:txBody>
          <a:bodyPr/>
          <a:lstStyle/>
          <a:p>
            <a:r>
              <a:rPr lang="en-US" dirty="0"/>
              <a:t>container stack</a:t>
            </a:r>
            <a:endParaRPr lang="nl-NL" dirty="0"/>
          </a:p>
        </p:txBody>
      </p:sp>
      <p:sp>
        <p:nvSpPr>
          <p:cNvPr id="15" name="Vrije vorm: vorm 14">
            <a:extLst>
              <a:ext uri="{FF2B5EF4-FFF2-40B4-BE49-F238E27FC236}">
                <a16:creationId xmlns:a16="http://schemas.microsoft.com/office/drawing/2014/main" id="{C62ECABE-7179-497C-8A29-84C965D12D04}"/>
              </a:ext>
            </a:extLst>
          </p:cNvPr>
          <p:cNvSpPr/>
          <p:nvPr/>
        </p:nvSpPr>
        <p:spPr>
          <a:xfrm>
            <a:off x="4333875" y="5219700"/>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(windows/</a:t>
            </a:r>
            <a:r>
              <a:rPr lang="en-US" sz="2900" kern="1200" dirty="0" err="1"/>
              <a:t>linux</a:t>
            </a:r>
            <a:r>
              <a:rPr lang="en-US" sz="2900" kern="1200" dirty="0"/>
              <a:t>)</a:t>
            </a:r>
            <a:endParaRPr lang="nl-NL" sz="2900" kern="1200" dirty="0"/>
          </a:p>
        </p:txBody>
      </p:sp>
    </p:spTree>
    <p:extLst>
      <p:ext uri="{BB962C8B-B14F-4D97-AF65-F5344CB8AC3E}">
        <p14:creationId xmlns:p14="http://schemas.microsoft.com/office/powerpoint/2010/main" val="243029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1928112565"/>
              </p:ext>
            </p:extLst>
          </p:nvPr>
        </p:nvGraphicFramePr>
        <p:xfrm>
          <a:off x="4333875" y="990600"/>
          <a:ext cx="6351846"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ierkante haak rechts 18">
            <a:extLst>
              <a:ext uri="{FF2B5EF4-FFF2-40B4-BE49-F238E27FC236}">
                <a16:creationId xmlns:a16="http://schemas.microsoft.com/office/drawing/2014/main" id="{7EBFCBD7-EC80-41B8-913A-5B2157F2D277}"/>
              </a:ext>
            </a:extLst>
          </p:cNvPr>
          <p:cNvSpPr/>
          <p:nvPr/>
        </p:nvSpPr>
        <p:spPr>
          <a:xfrm>
            <a:off x="11285133" y="1744758"/>
            <a:ext cx="161475" cy="261918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1422339361"/>
              </p:ext>
            </p:extLst>
          </p:nvPr>
        </p:nvGraphicFramePr>
        <p:xfrm>
          <a:off x="4333875" y="4572000"/>
          <a:ext cx="6351846"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0893722" y="4572000"/>
            <a:ext cx="161475"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62199" y="929707"/>
            <a:ext cx="3203083" cy="613843"/>
          </a:xfrm>
        </p:spPr>
        <p:txBody>
          <a:bodyPr/>
          <a:lstStyle/>
          <a:p>
            <a:r>
              <a:rPr lang="en-US" dirty="0"/>
              <a:t>IN </a:t>
            </a:r>
            <a:r>
              <a:rPr lang="en-US" dirty="0" err="1"/>
              <a:t>meer</a:t>
            </a:r>
            <a:r>
              <a:rPr lang="en-US" dirty="0"/>
              <a:t> detail:</a:t>
            </a:r>
            <a:endParaRPr lang="nl-NL" dirty="0"/>
          </a:p>
        </p:txBody>
      </p:sp>
      <p:sp>
        <p:nvSpPr>
          <p:cNvPr id="8" name="Vierkante haak rechts 7">
            <a:extLst>
              <a:ext uri="{FF2B5EF4-FFF2-40B4-BE49-F238E27FC236}">
                <a16:creationId xmlns:a16="http://schemas.microsoft.com/office/drawing/2014/main" id="{C3BF0FF1-FE62-43B4-A8D1-F31B99ACF4A3}"/>
              </a:ext>
            </a:extLst>
          </p:cNvPr>
          <p:cNvSpPr/>
          <p:nvPr/>
        </p:nvSpPr>
        <p:spPr>
          <a:xfrm>
            <a:off x="10904689" y="2349795"/>
            <a:ext cx="161475" cy="2014146"/>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image</a:t>
            </a:r>
            <a:endParaRPr lang="nl-NL" dirty="0"/>
          </a:p>
        </p:txBody>
      </p:sp>
      <p:sp>
        <p:nvSpPr>
          <p:cNvPr id="2" name="Tekstvak 1">
            <a:extLst>
              <a:ext uri="{FF2B5EF4-FFF2-40B4-BE49-F238E27FC236}">
                <a16:creationId xmlns:a16="http://schemas.microsoft.com/office/drawing/2014/main" id="{0A8593BD-AEE4-4C4F-8E0D-A55E04CA3C33}"/>
              </a:ext>
            </a:extLst>
          </p:cNvPr>
          <p:cNvSpPr txBox="1"/>
          <p:nvPr/>
        </p:nvSpPr>
        <p:spPr>
          <a:xfrm>
            <a:off x="11055197" y="4304570"/>
            <a:ext cx="1071960" cy="338554"/>
          </a:xfrm>
          <a:prstGeom prst="rect">
            <a:avLst/>
          </a:prstGeom>
          <a:noFill/>
        </p:spPr>
        <p:txBody>
          <a:bodyPr wrap="none" rtlCol="0">
            <a:spAutoFit/>
          </a:bodyPr>
          <a:lstStyle/>
          <a:p>
            <a:r>
              <a:rPr lang="nl-NL" sz="1600" dirty="0"/>
              <a:t>“</a:t>
            </a:r>
            <a:r>
              <a:rPr lang="nl-NL" sz="1600" dirty="0" err="1"/>
              <a:t>stateless</a:t>
            </a:r>
            <a:r>
              <a:rPr lang="nl-NL" sz="1600" dirty="0"/>
              <a:t>”</a:t>
            </a:r>
          </a:p>
        </p:txBody>
      </p:sp>
      <p:sp>
        <p:nvSpPr>
          <p:cNvPr id="15" name="Vierkante haak rechts 14">
            <a:extLst>
              <a:ext uri="{FF2B5EF4-FFF2-40B4-BE49-F238E27FC236}">
                <a16:creationId xmlns:a16="http://schemas.microsoft.com/office/drawing/2014/main" id="{687EF044-A857-452F-ADAE-13E76347558F}"/>
              </a:ext>
            </a:extLst>
          </p:cNvPr>
          <p:cNvSpPr/>
          <p:nvPr/>
        </p:nvSpPr>
        <p:spPr>
          <a:xfrm>
            <a:off x="11282470" y="990600"/>
            <a:ext cx="161475" cy="6477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state</a:t>
            </a:r>
            <a:endParaRPr lang="nl-NL" dirty="0"/>
          </a:p>
        </p:txBody>
      </p:sp>
      <p:sp>
        <p:nvSpPr>
          <p:cNvPr id="12" name="Titel 4">
            <a:extLst>
              <a:ext uri="{FF2B5EF4-FFF2-40B4-BE49-F238E27FC236}">
                <a16:creationId xmlns:a16="http://schemas.microsoft.com/office/drawing/2014/main" id="{98FB1E0A-F540-4EB5-B969-76047102EBF9}"/>
              </a:ext>
            </a:extLst>
          </p:cNvPr>
          <p:cNvSpPr txBox="1">
            <a:spLocks/>
          </p:cNvSpPr>
          <p:nvPr/>
        </p:nvSpPr>
        <p:spPr>
          <a:xfrm>
            <a:off x="223308" y="2156956"/>
            <a:ext cx="4029830" cy="322276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pPr marL="457200" indent="-457200">
              <a:buFont typeface="Arial" panose="020B0604020202020204" pitchFamily="34" charset="0"/>
              <a:buChar char="•"/>
            </a:pPr>
            <a:r>
              <a:rPr lang="en-US" dirty="0"/>
              <a:t>DOCKER </a:t>
            </a:r>
            <a:r>
              <a:rPr lang="en-US" dirty="0">
                <a:latin typeface="+mn-lt"/>
              </a:rPr>
              <a:t>Engine</a:t>
            </a:r>
          </a:p>
          <a:p>
            <a:pPr marL="457200" indent="-457200">
              <a:buFont typeface="Arial" panose="020B0604020202020204" pitchFamily="34" charset="0"/>
              <a:buChar char="•"/>
            </a:pPr>
            <a:r>
              <a:rPr lang="en-US" dirty="0">
                <a:latin typeface="+mn-lt"/>
              </a:rPr>
              <a:t>Image</a:t>
            </a:r>
          </a:p>
          <a:p>
            <a:pPr marL="457200" indent="-457200">
              <a:buFont typeface="Arial" panose="020B0604020202020204" pitchFamily="34" charset="0"/>
              <a:buChar char="•"/>
            </a:pPr>
            <a:r>
              <a:rPr lang="en-US" dirty="0">
                <a:latin typeface="+mn-lt"/>
              </a:rPr>
              <a:t>Container</a:t>
            </a:r>
          </a:p>
          <a:p>
            <a:pPr marL="457200" indent="-457200">
              <a:buFont typeface="Arial" panose="020B0604020202020204" pitchFamily="34" charset="0"/>
              <a:buChar char="•"/>
            </a:pPr>
            <a:r>
              <a:rPr lang="en-US" dirty="0">
                <a:latin typeface="+mn-lt"/>
              </a:rPr>
              <a:t>volumes</a:t>
            </a:r>
            <a:br>
              <a:rPr lang="en-US" dirty="0">
                <a:latin typeface="+mn-lt"/>
              </a:rPr>
            </a:br>
            <a:br>
              <a:rPr lang="en-US" dirty="0">
                <a:latin typeface="+mn-lt"/>
              </a:rPr>
            </a:br>
            <a:br>
              <a:rPr lang="en-US" dirty="0"/>
            </a:br>
            <a:endParaRPr lang="nl-NL" dirty="0"/>
          </a:p>
        </p:txBody>
      </p:sp>
    </p:spTree>
    <p:extLst>
      <p:ext uri="{BB962C8B-B14F-4D97-AF65-F5344CB8AC3E}">
        <p14:creationId xmlns:p14="http://schemas.microsoft.com/office/powerpoint/2010/main" val="287227688"/>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2397</Words>
  <Application>Microsoft Office PowerPoint</Application>
  <PresentationFormat>Breedbeeld</PresentationFormat>
  <Paragraphs>313</Paragraphs>
  <Slides>32</Slides>
  <Notes>27</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32</vt:i4>
      </vt:variant>
    </vt:vector>
  </HeadingPairs>
  <TitlesOfParts>
    <vt:vector size="40" baseType="lpstr">
      <vt:lpstr>Arial</vt:lpstr>
      <vt:lpstr>Calibri</vt:lpstr>
      <vt:lpstr>Calibri Light</vt:lpstr>
      <vt:lpstr>Helvetica</vt:lpstr>
      <vt:lpstr>inherit</vt:lpstr>
      <vt:lpstr>Open Sans</vt:lpstr>
      <vt:lpstr>PT Sans</vt:lpstr>
      <vt:lpstr>Kantoorthema</vt:lpstr>
      <vt:lpstr>PowerPoint-presentatie</vt:lpstr>
      <vt:lpstr>Who careS?</vt:lpstr>
      <vt:lpstr>So … Don’t worry….</vt:lpstr>
      <vt:lpstr>PowerPoint-presentatie</vt:lpstr>
      <vt:lpstr>PowerPoint-presentatie</vt:lpstr>
      <vt:lpstr>Docker : the game changer!</vt:lpstr>
      <vt:lpstr>PowerPoint-presentatie</vt:lpstr>
      <vt:lpstr>container stack</vt:lpstr>
      <vt:lpstr>IN meer detail:</vt:lpstr>
      <vt:lpstr>PowerPoint-presentatie</vt:lpstr>
      <vt:lpstr>PowerPoint-presentatie</vt:lpstr>
      <vt:lpstr>It all about the money (IN the cloud)</vt:lpstr>
      <vt:lpstr>VAN VM’s naar docker containers</vt:lpstr>
      <vt:lpstr>Ervaringen Met Docker</vt:lpstr>
      <vt:lpstr>Installeren docker op windows</vt:lpstr>
      <vt:lpstr>demo</vt:lpstr>
      <vt:lpstr>Bouw je eigen images  </vt:lpstr>
      <vt:lpstr>PowerPoint-presentatie</vt:lpstr>
      <vt:lpstr>toegevoegde waarde docker voor java engineer?</vt:lpstr>
      <vt:lpstr>Met java hadden we al ….</vt:lpstr>
      <vt:lpstr>PowerPoint-presentatie</vt:lpstr>
      <vt:lpstr>vanuit het veld</vt:lpstr>
      <vt:lpstr>Impact docker op development process</vt:lpstr>
      <vt:lpstr>Upstream impact :  van …</vt:lpstr>
      <vt:lpstr>Upstream impact :  … naar</vt:lpstr>
      <vt:lpstr>Impact downstream :  run production like tests locally</vt:lpstr>
      <vt:lpstr>Het combineren van containers</vt:lpstr>
      <vt:lpstr>Mijn onderzoek….</vt:lpstr>
      <vt:lpstr>PowerPoint-presentatie</vt:lpstr>
      <vt:lpstr>links</vt:lpstr>
      <vt:lpstr>PowerPoint-presentatie</vt:lpstr>
      <vt:lpstr>MANAGED CONTAINER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2020-02-28T12:36:19Z</dcterms:modified>
</cp:coreProperties>
</file>